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diagrams/data1.xml" ContentType="application/vnd.openxmlformats-officedocument.drawingml.diagramData+xml"/>
  <Override PartName="/ppt/diagrams/data2.xml" ContentType="application/vnd.openxmlformats-officedocument.drawingml.diagramData+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notesSlides/notesSlide1.xml" ContentType="application/vnd.openxmlformats-officedocument.presentationml.notesSlide+xml"/>
  <Override PartName="/ppt/notesSlides/notesSlide15.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33.xml" ContentType="application/vnd.openxmlformats-officedocument.presentationml.notesSlide+xml"/>
  <Override PartName="/ppt/notesSlides/notesSlide41.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diagrams/layout1.xml" ContentType="application/vnd.openxmlformats-officedocument.drawingml.diagramLayout+xml"/>
  <Override PartName="/ppt/diagrams/colors1.xml" ContentType="application/vnd.openxmlformats-officedocument.drawingml.diagramColors+xml"/>
  <Override PartName="/ppt/diagrams/drawing1.xml" ContentType="application/vnd.ms-office.drawingml.diagramDrawing+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quickStyle1.xml" ContentType="application/vnd.openxmlformats-officedocument.drawingml.diagramStyl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 id="2147483666" r:id="rId2"/>
  </p:sldMasterIdLst>
  <p:notesMasterIdLst>
    <p:notesMasterId r:id="rId75"/>
  </p:notesMasterIdLst>
  <p:handoutMasterIdLst>
    <p:handoutMasterId r:id="rId76"/>
  </p:handoutMasterIdLst>
  <p:sldIdLst>
    <p:sldId id="256" r:id="rId3"/>
    <p:sldId id="303" r:id="rId4"/>
    <p:sldId id="336" r:id="rId5"/>
    <p:sldId id="285" r:id="rId6"/>
    <p:sldId id="296" r:id="rId7"/>
    <p:sldId id="337" r:id="rId8"/>
    <p:sldId id="305" r:id="rId9"/>
    <p:sldId id="292" r:id="rId10"/>
    <p:sldId id="413" r:id="rId11"/>
    <p:sldId id="414" r:id="rId12"/>
    <p:sldId id="426" r:id="rId13"/>
    <p:sldId id="428" r:id="rId14"/>
    <p:sldId id="429" r:id="rId15"/>
    <p:sldId id="361" r:id="rId16"/>
    <p:sldId id="363" r:id="rId17"/>
    <p:sldId id="364" r:id="rId18"/>
    <p:sldId id="420" r:id="rId19"/>
    <p:sldId id="354" r:id="rId20"/>
    <p:sldId id="339" r:id="rId21"/>
    <p:sldId id="403" r:id="rId22"/>
    <p:sldId id="404" r:id="rId23"/>
    <p:sldId id="405" r:id="rId24"/>
    <p:sldId id="406" r:id="rId25"/>
    <p:sldId id="407" r:id="rId26"/>
    <p:sldId id="408" r:id="rId27"/>
    <p:sldId id="377" r:id="rId28"/>
    <p:sldId id="409" r:id="rId29"/>
    <p:sldId id="410" r:id="rId30"/>
    <p:sldId id="294" r:id="rId31"/>
    <p:sldId id="341" r:id="rId32"/>
    <p:sldId id="290" r:id="rId33"/>
    <p:sldId id="411" r:id="rId34"/>
    <p:sldId id="412" r:id="rId35"/>
    <p:sldId id="326" r:id="rId36"/>
    <p:sldId id="333" r:id="rId37"/>
    <p:sldId id="342" r:id="rId38"/>
    <p:sldId id="343" r:id="rId39"/>
    <p:sldId id="330" r:id="rId40"/>
    <p:sldId id="344" r:id="rId41"/>
    <p:sldId id="288" r:id="rId42"/>
    <p:sldId id="267" r:id="rId43"/>
    <p:sldId id="346" r:id="rId44"/>
    <p:sldId id="312" r:id="rId45"/>
    <p:sldId id="352" r:id="rId46"/>
    <p:sldId id="311" r:id="rId47"/>
    <p:sldId id="378" r:id="rId48"/>
    <p:sldId id="379" r:id="rId49"/>
    <p:sldId id="380" r:id="rId50"/>
    <p:sldId id="350" r:id="rId51"/>
    <p:sldId id="347" r:id="rId52"/>
    <p:sldId id="349" r:id="rId53"/>
    <p:sldId id="314" r:id="rId54"/>
    <p:sldId id="315" r:id="rId55"/>
    <p:sldId id="316" r:id="rId56"/>
    <p:sldId id="317" r:id="rId57"/>
    <p:sldId id="422" r:id="rId58"/>
    <p:sldId id="423" r:id="rId59"/>
    <p:sldId id="318" r:id="rId60"/>
    <p:sldId id="334" r:id="rId61"/>
    <p:sldId id="424" r:id="rId62"/>
    <p:sldId id="431" r:id="rId63"/>
    <p:sldId id="319" r:id="rId64"/>
    <p:sldId id="321" r:id="rId65"/>
    <p:sldId id="425" r:id="rId66"/>
    <p:sldId id="323" r:id="rId67"/>
    <p:sldId id="432" r:id="rId68"/>
    <p:sldId id="331" r:id="rId69"/>
    <p:sldId id="381" r:id="rId70"/>
    <p:sldId id="382" r:id="rId71"/>
    <p:sldId id="325" r:id="rId72"/>
    <p:sldId id="335" r:id="rId73"/>
    <p:sldId id="433" r:id="rId74"/>
  </p:sldIdLst>
  <p:sldSz cx="12192000" cy="6858000"/>
  <p:notesSz cx="7010400" cy="92964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9" name="Microsoft Office User" initials="Office [27]" lastIdx="1" clrIdx="28"/>
  <p:cmAuthor id="1" name="Grimes, George (CDC/NIOSH/DSHEFS)" initials="GG(" lastIdx="19" clrIdx="0"/>
  <p:cmAuthor id="30" name="Microsoft Office User" initials="Office [28]" lastIdx="1" clrIdx="29"/>
  <p:cmAuthor id="2" name="Beaucham, Catherine (CDC/NIOSH/DSHEFS)" initials="htn9" lastIdx="7" clrIdx="1"/>
  <p:cmAuthor id="31" name="Microsoft Office User" initials="Office [29]" lastIdx="1" clrIdx="30"/>
  <p:cmAuthor id="3" name="Microsoft Office User" initials="Office" lastIdx="2" clrIdx="2"/>
  <p:cmAuthor id="32" name="Microsoft Office User" initials="Office [30]" lastIdx="1" clrIdx="31"/>
  <p:cmAuthor id="4" name="Microsoft Office User" initials="Office [2]" lastIdx="1" clrIdx="3"/>
  <p:cmAuthor id="33" name="George Grimes" initials="GG" lastIdx="28" clrIdx="32">
    <p:extLst>
      <p:ext uri="{19B8F6BF-5375-455C-9EA6-DF929625EA0E}">
        <p15:presenceInfo xmlns:p15="http://schemas.microsoft.com/office/powerpoint/2012/main" userId="S-1-5-21-1207783550-2075000910-922709458-429907" providerId="AD"/>
      </p:ext>
    </p:extLst>
  </p:cmAuthor>
  <p:cmAuthor id="5" name="Microsoft Office User" initials="Office [3]" lastIdx="1" clrIdx="4"/>
  <p:cmAuthor id="6" name="Microsoft Office User" initials="Office [4]" lastIdx="1" clrIdx="5"/>
  <p:cmAuthor id="7" name="Microsoft Office User" initials="Office [5]" lastIdx="1" clrIdx="6"/>
  <p:cmAuthor id="8" name="Microsoft Office User" initials="Office [6]" lastIdx="1" clrIdx="7"/>
  <p:cmAuthor id="9" name="Microsoft Office User" initials="Office [7]" lastIdx="1" clrIdx="8"/>
  <p:cmAuthor id="10" name="Microsoft Office User" initials="Office [8]" lastIdx="1" clrIdx="9"/>
  <p:cmAuthor id="11" name="Microsoft Office User" initials="Office [9]" lastIdx="1" clrIdx="10"/>
  <p:cmAuthor id="12" name="Microsoft Office User" initials="Office [10]" lastIdx="1" clrIdx="11"/>
  <p:cmAuthor id="13" name="Microsoft Office User" initials="Office [11]" lastIdx="1" clrIdx="12"/>
  <p:cmAuthor id="14" name="Microsoft Office User" initials="Office [12]" lastIdx="1" clrIdx="13"/>
  <p:cmAuthor id="15" name="Microsoft Office User" initials="Office [13]" lastIdx="1" clrIdx="14"/>
  <p:cmAuthor id="16" name="Microsoft Office User" initials="Office [14]" lastIdx="1" clrIdx="15"/>
  <p:cmAuthor id="17" name="Microsoft Office User" initials="Office [15]" lastIdx="1" clrIdx="16"/>
  <p:cmAuthor id="18" name="Microsoft Office User" initials="Office [16]" lastIdx="1" clrIdx="17"/>
  <p:cmAuthor id="19" name="Microsoft Office User" initials="Office [17]" lastIdx="1" clrIdx="18"/>
  <p:cmAuthor id="20" name="Microsoft Office User" initials="Office [18]" lastIdx="1" clrIdx="19"/>
  <p:cmAuthor id="21" name="Microsoft Office User" initials="Office [19]" lastIdx="1" clrIdx="20"/>
  <p:cmAuthor id="22" name="Microsoft Office User" initials="Office [20]" lastIdx="1" clrIdx="21"/>
  <p:cmAuthor id="23" name="Microsoft Office User" initials="Office [21]" lastIdx="1" clrIdx="22"/>
  <p:cmAuthor id="24" name="Microsoft Office User" initials="Office [22]" lastIdx="1" clrIdx="23"/>
  <p:cmAuthor id="25" name="Microsoft Office User" initials="Office [23]" lastIdx="1" clrIdx="24"/>
  <p:cmAuthor id="26" name="Microsoft Office User" initials="Office [24]" lastIdx="1" clrIdx="25"/>
  <p:cmAuthor id="27" name="Microsoft Office User" initials="Office [25]" lastIdx="1" clrIdx="26"/>
  <p:cmAuthor id="28" name="Microsoft Office User" initials="Office [26]" lastIdx="1" clrIdx="27"/>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FF99"/>
    <a:srgbClr val="66FFFF"/>
    <a:srgbClr val="CCCCFF"/>
    <a:srgbClr val="FFCCFF"/>
    <a:srgbClr val="FF9999"/>
    <a:srgbClr val="FFCC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4310"/>
    <p:restoredTop sz="93741" autoAdjust="0"/>
  </p:normalViewPr>
  <p:slideViewPr>
    <p:cSldViewPr>
      <p:cViewPr varScale="1">
        <p:scale>
          <a:sx n="92" d="100"/>
          <a:sy n="92" d="100"/>
        </p:scale>
        <p:origin x="822" y="90"/>
      </p:cViewPr>
      <p:guideLst>
        <p:guide orient="horz" pos="2160"/>
        <p:guide pos="3840"/>
      </p:guideLst>
    </p:cSldViewPr>
  </p:slideViewPr>
  <p:notesTextViewPr>
    <p:cViewPr>
      <p:scale>
        <a:sx n="1" d="1"/>
        <a:sy n="1" d="1"/>
      </p:scale>
      <p:origin x="0" y="0"/>
    </p:cViewPr>
  </p:notesTextViewPr>
  <p:sorterViewPr>
    <p:cViewPr>
      <p:scale>
        <a:sx n="100" d="100"/>
        <a:sy n="100" d="100"/>
      </p:scale>
      <p:origin x="0" y="7044"/>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customXml" Target="../customXml/item3.xml"/><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viewProps" Target="viewProps.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customXml" Target="../customXml/item1.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commentAuthors" Target="commentAuthor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theme" Target="theme/theme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notesMaster" Target="notesMasters/notesMaster1.xml"/><Relationship Id="rId83" Type="http://schemas.openxmlformats.org/officeDocument/2006/relationships/customXml" Target="../customXml/item2.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presProps" Target="presProps.xml"/><Relationship Id="rId8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handoutMaster" Target="handoutMasters/handoutMaster1.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441B01B-EF1F-4C63-AC41-F1B3EF261DA0}" type="doc">
      <dgm:prSet loTypeId="urn:microsoft.com/office/officeart/2005/8/layout/radial5" loCatId="cycle" qsTypeId="urn:microsoft.com/office/officeart/2005/8/quickstyle/simple1" qsCatId="simple" csTypeId="urn:microsoft.com/office/officeart/2005/8/colors/accent1_2" csCatId="accent1" phldr="1"/>
      <dgm:spPr/>
      <dgm:t>
        <a:bodyPr/>
        <a:lstStyle/>
        <a:p>
          <a:endParaRPr lang="en-US"/>
        </a:p>
      </dgm:t>
    </dgm:pt>
    <dgm:pt modelId="{A05DA77C-E355-4377-8D9B-6E31C0EBD1C8}">
      <dgm:prSet phldrT="[Text]"/>
      <dgm:spPr>
        <a:solidFill>
          <a:srgbClr val="FFFF00"/>
        </a:solidFill>
      </dgm:spPr>
      <dgm:t>
        <a:bodyPr/>
        <a:lstStyle/>
        <a:p>
          <a:r>
            <a:rPr lang="en-US" dirty="0">
              <a:solidFill>
                <a:schemeClr val="bg2">
                  <a:lumMod val="10000"/>
                </a:schemeClr>
              </a:solidFill>
            </a:rPr>
            <a:t>Silica</a:t>
          </a:r>
        </a:p>
      </dgm:t>
    </dgm:pt>
    <dgm:pt modelId="{1D22643C-86B6-4AD5-B5ED-2E3A86A61F69}" type="parTrans" cxnId="{C08E8A2A-C633-473F-8BBD-0B74F6AE30AA}">
      <dgm:prSet/>
      <dgm:spPr/>
      <dgm:t>
        <a:bodyPr/>
        <a:lstStyle/>
        <a:p>
          <a:endParaRPr lang="en-US"/>
        </a:p>
      </dgm:t>
    </dgm:pt>
    <dgm:pt modelId="{52A10FF5-5657-4F26-816B-5F52C047A40D}" type="sibTrans" cxnId="{C08E8A2A-C633-473F-8BBD-0B74F6AE30AA}">
      <dgm:prSet/>
      <dgm:spPr/>
      <dgm:t>
        <a:bodyPr/>
        <a:lstStyle/>
        <a:p>
          <a:endParaRPr lang="en-US"/>
        </a:p>
      </dgm:t>
    </dgm:pt>
    <dgm:pt modelId="{ED0D62DD-45BF-4C89-AFDE-CF20B26FEB5B}">
      <dgm:prSet phldrT="[Text]" custT="1"/>
      <dgm:spPr>
        <a:solidFill>
          <a:srgbClr val="FFCC66"/>
        </a:solidFill>
        <a:ln>
          <a:solidFill>
            <a:srgbClr val="FFCC66"/>
          </a:solidFill>
        </a:ln>
      </dgm:spPr>
      <dgm:t>
        <a:bodyPr/>
        <a:lstStyle/>
        <a:p>
          <a:r>
            <a:rPr lang="en-US" sz="2000" b="1" dirty="0">
              <a:solidFill>
                <a:schemeClr val="bg2">
                  <a:lumMod val="10000"/>
                </a:schemeClr>
              </a:solidFill>
            </a:rPr>
            <a:t>TB</a:t>
          </a:r>
          <a:r>
            <a:rPr lang="en-US" sz="2000" b="0" dirty="0">
              <a:solidFill>
                <a:schemeClr val="bg2">
                  <a:lumMod val="10000"/>
                </a:schemeClr>
              </a:solidFill>
            </a:rPr>
            <a:t> </a:t>
          </a:r>
        </a:p>
        <a:p>
          <a:r>
            <a:rPr lang="en-US" sz="1100" dirty="0">
              <a:solidFill>
                <a:schemeClr val="bg2">
                  <a:lumMod val="10000"/>
                </a:schemeClr>
              </a:solidFill>
            </a:rPr>
            <a:t>and other</a:t>
          </a:r>
        </a:p>
        <a:p>
          <a:r>
            <a:rPr lang="en-US" sz="1100" dirty="0">
              <a:solidFill>
                <a:schemeClr val="bg2">
                  <a:lumMod val="10000"/>
                </a:schemeClr>
              </a:solidFill>
            </a:rPr>
            <a:t>mycobacterial infections</a:t>
          </a:r>
        </a:p>
      </dgm:t>
    </dgm:pt>
    <dgm:pt modelId="{1C252E25-E5D5-49DE-9586-9203FC3C9742}" type="parTrans" cxnId="{FF890B3D-B85A-4AD8-9C3E-A791F6258A61}">
      <dgm:prSet/>
      <dgm:spPr/>
      <dgm:t>
        <a:bodyPr/>
        <a:lstStyle/>
        <a:p>
          <a:endParaRPr lang="en-US"/>
        </a:p>
      </dgm:t>
    </dgm:pt>
    <dgm:pt modelId="{89DD514A-ECBE-41D8-8FFA-82F56C247912}" type="sibTrans" cxnId="{FF890B3D-B85A-4AD8-9C3E-A791F6258A61}">
      <dgm:prSet/>
      <dgm:spPr/>
      <dgm:t>
        <a:bodyPr/>
        <a:lstStyle/>
        <a:p>
          <a:endParaRPr lang="en-US"/>
        </a:p>
      </dgm:t>
    </dgm:pt>
    <dgm:pt modelId="{CE2F8BD7-9A88-4F98-A1DF-75910E14A790}">
      <dgm:prSet phldrT="[Text]" custT="1"/>
      <dgm:spPr>
        <a:solidFill>
          <a:srgbClr val="66FFFF"/>
        </a:solidFill>
      </dgm:spPr>
      <dgm:t>
        <a:bodyPr/>
        <a:lstStyle/>
        <a:p>
          <a:r>
            <a:rPr lang="en-US" sz="1400" b="1" dirty="0">
              <a:solidFill>
                <a:schemeClr val="bg2">
                  <a:lumMod val="10000"/>
                </a:schemeClr>
              </a:solidFill>
            </a:rPr>
            <a:t>COPD</a:t>
          </a:r>
        </a:p>
        <a:p>
          <a:r>
            <a:rPr lang="en-US" sz="1400" b="1" dirty="0">
              <a:solidFill>
                <a:schemeClr val="bg2">
                  <a:lumMod val="10000"/>
                </a:schemeClr>
              </a:solidFill>
            </a:rPr>
            <a:t>bronchitis</a:t>
          </a:r>
        </a:p>
        <a:p>
          <a:r>
            <a:rPr lang="en-US" sz="1400" b="1" dirty="0">
              <a:solidFill>
                <a:schemeClr val="bg2">
                  <a:lumMod val="10000"/>
                </a:schemeClr>
              </a:solidFill>
            </a:rPr>
            <a:t>emphysema</a:t>
          </a:r>
        </a:p>
      </dgm:t>
    </dgm:pt>
    <dgm:pt modelId="{26A822DC-DF66-4AC9-A484-C5BC9ED9C72F}" type="parTrans" cxnId="{9A4F87C9-2B1F-4D4B-AC17-7FECCF85FA2B}">
      <dgm:prSet/>
      <dgm:spPr/>
      <dgm:t>
        <a:bodyPr/>
        <a:lstStyle/>
        <a:p>
          <a:endParaRPr lang="en-US"/>
        </a:p>
      </dgm:t>
    </dgm:pt>
    <dgm:pt modelId="{9C31B6AC-7351-42E1-B574-78D49720C5CA}" type="sibTrans" cxnId="{9A4F87C9-2B1F-4D4B-AC17-7FECCF85FA2B}">
      <dgm:prSet/>
      <dgm:spPr/>
      <dgm:t>
        <a:bodyPr/>
        <a:lstStyle/>
        <a:p>
          <a:endParaRPr lang="en-US"/>
        </a:p>
      </dgm:t>
    </dgm:pt>
    <dgm:pt modelId="{62A6D2C2-5253-47EC-8F01-AD8892EF4E2B}">
      <dgm:prSet phldrT="[Text]"/>
      <dgm:spPr>
        <a:solidFill>
          <a:srgbClr val="FFCCFF"/>
        </a:solidFill>
      </dgm:spPr>
      <dgm:t>
        <a:bodyPr/>
        <a:lstStyle/>
        <a:p>
          <a:r>
            <a:rPr lang="en-US" dirty="0">
              <a:solidFill>
                <a:schemeClr val="bg2">
                  <a:lumMod val="10000"/>
                </a:schemeClr>
              </a:solidFill>
            </a:rPr>
            <a:t>Renal disease</a:t>
          </a:r>
        </a:p>
      </dgm:t>
    </dgm:pt>
    <dgm:pt modelId="{C2701177-9735-425D-8A84-A35504E30F74}" type="parTrans" cxnId="{C6680EC1-B80D-4BD8-8341-0EDFEDFB8016}">
      <dgm:prSet/>
      <dgm:spPr/>
      <dgm:t>
        <a:bodyPr/>
        <a:lstStyle/>
        <a:p>
          <a:endParaRPr lang="en-US"/>
        </a:p>
      </dgm:t>
    </dgm:pt>
    <dgm:pt modelId="{31ABEC7B-8356-4F5C-AC3A-8D65D6DD4DEF}" type="sibTrans" cxnId="{C6680EC1-B80D-4BD8-8341-0EDFEDFB8016}">
      <dgm:prSet/>
      <dgm:spPr/>
      <dgm:t>
        <a:bodyPr/>
        <a:lstStyle/>
        <a:p>
          <a:endParaRPr lang="en-US"/>
        </a:p>
      </dgm:t>
    </dgm:pt>
    <dgm:pt modelId="{06ECB2E7-78FB-4FCC-B423-5C2BE7043DBD}">
      <dgm:prSet phldrT="[Text]" custT="1"/>
      <dgm:spPr>
        <a:solidFill>
          <a:srgbClr val="FF9999"/>
        </a:solidFill>
      </dgm:spPr>
      <dgm:t>
        <a:bodyPr/>
        <a:lstStyle/>
        <a:p>
          <a:r>
            <a:rPr lang="en-US" sz="1800" b="1" dirty="0">
              <a:solidFill>
                <a:schemeClr val="bg2">
                  <a:lumMod val="10000"/>
                </a:schemeClr>
              </a:solidFill>
            </a:rPr>
            <a:t>silicosis</a:t>
          </a:r>
        </a:p>
      </dgm:t>
    </dgm:pt>
    <dgm:pt modelId="{8A80520F-354E-40CA-9952-6152F874EF70}" type="parTrans" cxnId="{A717D743-AF17-4E30-AD2A-5120B1E09AF4}">
      <dgm:prSet/>
      <dgm:spPr/>
      <dgm:t>
        <a:bodyPr/>
        <a:lstStyle/>
        <a:p>
          <a:endParaRPr lang="en-US"/>
        </a:p>
      </dgm:t>
    </dgm:pt>
    <dgm:pt modelId="{DDD5E130-99B6-4234-93E6-DD6108DE4EA5}" type="sibTrans" cxnId="{A717D743-AF17-4E30-AD2A-5120B1E09AF4}">
      <dgm:prSet/>
      <dgm:spPr/>
      <dgm:t>
        <a:bodyPr/>
        <a:lstStyle/>
        <a:p>
          <a:endParaRPr lang="en-US"/>
        </a:p>
      </dgm:t>
    </dgm:pt>
    <dgm:pt modelId="{86F28EDF-73B3-4ECF-9FFF-4A6DC6A03272}">
      <dgm:prSet custT="1"/>
      <dgm:spPr>
        <a:solidFill>
          <a:srgbClr val="CCFF99"/>
        </a:solidFill>
      </dgm:spPr>
      <dgm:t>
        <a:bodyPr/>
        <a:lstStyle/>
        <a:p>
          <a:r>
            <a:rPr lang="en-US" sz="1800" b="1" dirty="0">
              <a:solidFill>
                <a:schemeClr val="bg2">
                  <a:lumMod val="10000"/>
                </a:schemeClr>
              </a:solidFill>
            </a:rPr>
            <a:t>cancer</a:t>
          </a:r>
        </a:p>
      </dgm:t>
    </dgm:pt>
    <dgm:pt modelId="{FC14F44B-655C-4028-A98B-000680CFEF9E}" type="parTrans" cxnId="{578E191C-8415-441F-9B14-3C204C5FF427}">
      <dgm:prSet/>
      <dgm:spPr/>
      <dgm:t>
        <a:bodyPr/>
        <a:lstStyle/>
        <a:p>
          <a:endParaRPr lang="en-US"/>
        </a:p>
      </dgm:t>
    </dgm:pt>
    <dgm:pt modelId="{F367F9C5-ADC2-4462-852D-E723FADE2338}" type="sibTrans" cxnId="{578E191C-8415-441F-9B14-3C204C5FF427}">
      <dgm:prSet/>
      <dgm:spPr/>
      <dgm:t>
        <a:bodyPr/>
        <a:lstStyle/>
        <a:p>
          <a:endParaRPr lang="en-US"/>
        </a:p>
      </dgm:t>
    </dgm:pt>
    <dgm:pt modelId="{315B7315-D7C0-471A-BF3D-122B49655825}">
      <dgm:prSet/>
      <dgm:spPr>
        <a:solidFill>
          <a:srgbClr val="CCCCFF"/>
        </a:solidFill>
      </dgm:spPr>
      <dgm:t>
        <a:bodyPr/>
        <a:lstStyle/>
        <a:p>
          <a:r>
            <a:rPr lang="en-US" dirty="0">
              <a:solidFill>
                <a:schemeClr val="bg2">
                  <a:lumMod val="10000"/>
                </a:schemeClr>
              </a:solidFill>
            </a:rPr>
            <a:t>auto immune diseases</a:t>
          </a:r>
        </a:p>
      </dgm:t>
    </dgm:pt>
    <dgm:pt modelId="{479516AD-8100-46BB-B3DD-B331CEBA23BF}" type="parTrans" cxnId="{6DDA9218-FC09-42D8-95FA-8FD978E34613}">
      <dgm:prSet/>
      <dgm:spPr/>
      <dgm:t>
        <a:bodyPr/>
        <a:lstStyle/>
        <a:p>
          <a:endParaRPr lang="en-US"/>
        </a:p>
      </dgm:t>
    </dgm:pt>
    <dgm:pt modelId="{0397A814-9242-4B85-A241-F554FD168672}" type="sibTrans" cxnId="{6DDA9218-FC09-42D8-95FA-8FD978E34613}">
      <dgm:prSet/>
      <dgm:spPr/>
      <dgm:t>
        <a:bodyPr/>
        <a:lstStyle/>
        <a:p>
          <a:endParaRPr lang="en-US"/>
        </a:p>
      </dgm:t>
    </dgm:pt>
    <dgm:pt modelId="{7578E8B4-A9E0-46F7-873B-971DCC0CC0C5}" type="pres">
      <dgm:prSet presAssocID="{3441B01B-EF1F-4C63-AC41-F1B3EF261DA0}" presName="Name0" presStyleCnt="0">
        <dgm:presLayoutVars>
          <dgm:chMax val="1"/>
          <dgm:dir/>
          <dgm:animLvl val="ctr"/>
          <dgm:resizeHandles val="exact"/>
        </dgm:presLayoutVars>
      </dgm:prSet>
      <dgm:spPr/>
    </dgm:pt>
    <dgm:pt modelId="{584C6EBD-C269-4127-AE31-731662EAE155}" type="pres">
      <dgm:prSet presAssocID="{A05DA77C-E355-4377-8D9B-6E31C0EBD1C8}" presName="centerShape" presStyleLbl="node0" presStyleIdx="0" presStyleCnt="1" custScaleX="221977" custScaleY="193943"/>
      <dgm:spPr/>
    </dgm:pt>
    <dgm:pt modelId="{4EFF3681-0E22-48CA-B217-B2DD3940B1C6}" type="pres">
      <dgm:prSet presAssocID="{1C252E25-E5D5-49DE-9586-9203FC3C9742}" presName="parTrans" presStyleLbl="sibTrans2D1" presStyleIdx="0" presStyleCnt="6"/>
      <dgm:spPr/>
    </dgm:pt>
    <dgm:pt modelId="{D94FC3B8-2306-4C7D-B0CB-9DF2DDEAFC9A}" type="pres">
      <dgm:prSet presAssocID="{1C252E25-E5D5-49DE-9586-9203FC3C9742}" presName="connectorText" presStyleLbl="sibTrans2D1" presStyleIdx="0" presStyleCnt="6"/>
      <dgm:spPr/>
    </dgm:pt>
    <dgm:pt modelId="{792F1236-7466-48F7-9E77-DCB3B69036C4}" type="pres">
      <dgm:prSet presAssocID="{ED0D62DD-45BF-4C89-AFDE-CF20B26FEB5B}" presName="node" presStyleLbl="node1" presStyleIdx="0" presStyleCnt="6" custScaleX="123802" custRadScaleRad="111068" custRadScaleInc="-64651">
        <dgm:presLayoutVars>
          <dgm:bulletEnabled val="1"/>
        </dgm:presLayoutVars>
      </dgm:prSet>
      <dgm:spPr/>
    </dgm:pt>
    <dgm:pt modelId="{733E4099-13FE-40F3-94C9-F5600C2CA9BE}" type="pres">
      <dgm:prSet presAssocID="{FC14F44B-655C-4028-A98B-000680CFEF9E}" presName="parTrans" presStyleLbl="sibTrans2D1" presStyleIdx="1" presStyleCnt="6"/>
      <dgm:spPr/>
    </dgm:pt>
    <dgm:pt modelId="{7526FD54-EDC1-4EDA-A2E5-2B081B14DA59}" type="pres">
      <dgm:prSet presAssocID="{FC14F44B-655C-4028-A98B-000680CFEF9E}" presName="connectorText" presStyleLbl="sibTrans2D1" presStyleIdx="1" presStyleCnt="6"/>
      <dgm:spPr/>
    </dgm:pt>
    <dgm:pt modelId="{2025F569-B3BE-4C01-9534-0B4218AA6FC2}" type="pres">
      <dgm:prSet presAssocID="{86F28EDF-73B3-4ECF-9FFF-4A6DC6A03272}" presName="node" presStyleLbl="node1" presStyleIdx="1" presStyleCnt="6" custScaleX="145345" custScaleY="125788" custRadScaleRad="153338" custRadScaleInc="24362">
        <dgm:presLayoutVars>
          <dgm:bulletEnabled val="1"/>
        </dgm:presLayoutVars>
      </dgm:prSet>
      <dgm:spPr/>
    </dgm:pt>
    <dgm:pt modelId="{3D61ABE1-3E12-478A-90A7-7B868373B1CA}" type="pres">
      <dgm:prSet presAssocID="{26A822DC-DF66-4AC9-A484-C5BC9ED9C72F}" presName="parTrans" presStyleLbl="sibTrans2D1" presStyleIdx="2" presStyleCnt="6"/>
      <dgm:spPr/>
    </dgm:pt>
    <dgm:pt modelId="{B3F417FC-916C-40F7-9698-51D749E96DD8}" type="pres">
      <dgm:prSet presAssocID="{26A822DC-DF66-4AC9-A484-C5BC9ED9C72F}" presName="connectorText" presStyleLbl="sibTrans2D1" presStyleIdx="2" presStyleCnt="6"/>
      <dgm:spPr/>
    </dgm:pt>
    <dgm:pt modelId="{2F3F9432-8C91-4C57-8022-2E8217F70A16}" type="pres">
      <dgm:prSet presAssocID="{CE2F8BD7-9A88-4F98-A1DF-75910E14A790}" presName="node" presStyleLbl="node1" presStyleIdx="2" presStyleCnt="6" custScaleX="188489" custScaleY="154025" custRadScaleRad="157570" custRadScaleInc="-26503">
        <dgm:presLayoutVars>
          <dgm:bulletEnabled val="1"/>
        </dgm:presLayoutVars>
      </dgm:prSet>
      <dgm:spPr/>
    </dgm:pt>
    <dgm:pt modelId="{73FBAC1F-3041-4A47-A4F2-031DEE333DBD}" type="pres">
      <dgm:prSet presAssocID="{479516AD-8100-46BB-B3DD-B331CEBA23BF}" presName="parTrans" presStyleLbl="sibTrans2D1" presStyleIdx="3" presStyleCnt="6"/>
      <dgm:spPr/>
    </dgm:pt>
    <dgm:pt modelId="{3BC0F72F-9D38-4707-811C-4C292D6A9160}" type="pres">
      <dgm:prSet presAssocID="{479516AD-8100-46BB-B3DD-B331CEBA23BF}" presName="connectorText" presStyleLbl="sibTrans2D1" presStyleIdx="3" presStyleCnt="6"/>
      <dgm:spPr/>
    </dgm:pt>
    <dgm:pt modelId="{9A0E8347-25AE-4F1D-BEFD-B97B80FA15AB}" type="pres">
      <dgm:prSet presAssocID="{315B7315-D7C0-471A-BF3D-122B49655825}" presName="node" presStyleLbl="node1" presStyleIdx="3" presStyleCnt="6" custScaleX="84039" custScaleY="85405">
        <dgm:presLayoutVars>
          <dgm:bulletEnabled val="1"/>
        </dgm:presLayoutVars>
      </dgm:prSet>
      <dgm:spPr/>
    </dgm:pt>
    <dgm:pt modelId="{87333B95-B1DA-4D92-A8D2-F320B0CEEA0B}" type="pres">
      <dgm:prSet presAssocID="{C2701177-9735-425D-8A84-A35504E30F74}" presName="parTrans" presStyleLbl="sibTrans2D1" presStyleIdx="4" presStyleCnt="6"/>
      <dgm:spPr/>
    </dgm:pt>
    <dgm:pt modelId="{C5705777-5102-4607-8525-92D221EBEC04}" type="pres">
      <dgm:prSet presAssocID="{C2701177-9735-425D-8A84-A35504E30F74}" presName="connectorText" presStyleLbl="sibTrans2D1" presStyleIdx="4" presStyleCnt="6"/>
      <dgm:spPr/>
    </dgm:pt>
    <dgm:pt modelId="{D689A020-775A-44AC-A99D-1687CD02A04C}" type="pres">
      <dgm:prSet presAssocID="{62A6D2C2-5253-47EC-8F01-AD8892EF4E2B}" presName="node" presStyleLbl="node1" presStyleIdx="4" presStyleCnt="6" custScaleX="106407" custScaleY="72059">
        <dgm:presLayoutVars>
          <dgm:bulletEnabled val="1"/>
        </dgm:presLayoutVars>
      </dgm:prSet>
      <dgm:spPr/>
    </dgm:pt>
    <dgm:pt modelId="{46EFAB98-4E21-4F51-A6CB-3BF0F8833D34}" type="pres">
      <dgm:prSet presAssocID="{8A80520F-354E-40CA-9952-6152F874EF70}" presName="parTrans" presStyleLbl="sibTrans2D1" presStyleIdx="5" presStyleCnt="6"/>
      <dgm:spPr/>
    </dgm:pt>
    <dgm:pt modelId="{6A4C0203-9B45-44B5-A3F5-9843FC1CE3DF}" type="pres">
      <dgm:prSet presAssocID="{8A80520F-354E-40CA-9952-6152F874EF70}" presName="connectorText" presStyleLbl="sibTrans2D1" presStyleIdx="5" presStyleCnt="6"/>
      <dgm:spPr/>
    </dgm:pt>
    <dgm:pt modelId="{03E5A187-9764-4B8B-946E-1D024DF298A8}" type="pres">
      <dgm:prSet presAssocID="{06ECB2E7-78FB-4FCC-B423-5C2BE7043DBD}" presName="node" presStyleLbl="node1" presStyleIdx="5" presStyleCnt="6" custScaleX="177742" custScaleY="132248" custRadScaleRad="165732" custRadScaleInc="-32683">
        <dgm:presLayoutVars>
          <dgm:bulletEnabled val="1"/>
        </dgm:presLayoutVars>
      </dgm:prSet>
      <dgm:spPr/>
    </dgm:pt>
  </dgm:ptLst>
  <dgm:cxnLst>
    <dgm:cxn modelId="{29BD2300-0BB5-4CAA-841B-33CA44954FE8}" type="presOf" srcId="{62A6D2C2-5253-47EC-8F01-AD8892EF4E2B}" destId="{D689A020-775A-44AC-A99D-1687CD02A04C}" srcOrd="0" destOrd="0" presId="urn:microsoft.com/office/officeart/2005/8/layout/radial5"/>
    <dgm:cxn modelId="{030AD10A-34D0-489D-B61B-7E631F2D635E}" type="presOf" srcId="{8A80520F-354E-40CA-9952-6152F874EF70}" destId="{46EFAB98-4E21-4F51-A6CB-3BF0F8833D34}" srcOrd="0" destOrd="0" presId="urn:microsoft.com/office/officeart/2005/8/layout/radial5"/>
    <dgm:cxn modelId="{BF9F450B-AB0C-4644-8803-92658661B65E}" type="presOf" srcId="{315B7315-D7C0-471A-BF3D-122B49655825}" destId="{9A0E8347-25AE-4F1D-BEFD-B97B80FA15AB}" srcOrd="0" destOrd="0" presId="urn:microsoft.com/office/officeart/2005/8/layout/radial5"/>
    <dgm:cxn modelId="{6DDA9218-FC09-42D8-95FA-8FD978E34613}" srcId="{A05DA77C-E355-4377-8D9B-6E31C0EBD1C8}" destId="{315B7315-D7C0-471A-BF3D-122B49655825}" srcOrd="3" destOrd="0" parTransId="{479516AD-8100-46BB-B3DD-B331CEBA23BF}" sibTransId="{0397A814-9242-4B85-A241-F554FD168672}"/>
    <dgm:cxn modelId="{578E191C-8415-441F-9B14-3C204C5FF427}" srcId="{A05DA77C-E355-4377-8D9B-6E31C0EBD1C8}" destId="{86F28EDF-73B3-4ECF-9FFF-4A6DC6A03272}" srcOrd="1" destOrd="0" parTransId="{FC14F44B-655C-4028-A98B-000680CFEF9E}" sibTransId="{F367F9C5-ADC2-4462-852D-E723FADE2338}"/>
    <dgm:cxn modelId="{C08E8A2A-C633-473F-8BBD-0B74F6AE30AA}" srcId="{3441B01B-EF1F-4C63-AC41-F1B3EF261DA0}" destId="{A05DA77C-E355-4377-8D9B-6E31C0EBD1C8}" srcOrd="0" destOrd="0" parTransId="{1D22643C-86B6-4AD5-B5ED-2E3A86A61F69}" sibTransId="{52A10FF5-5657-4F26-816B-5F52C047A40D}"/>
    <dgm:cxn modelId="{0ECF2D2C-2860-4B85-BAC2-7D24A2A2906F}" type="presOf" srcId="{C2701177-9735-425D-8A84-A35504E30F74}" destId="{87333B95-B1DA-4D92-A8D2-F320B0CEEA0B}" srcOrd="0" destOrd="0" presId="urn:microsoft.com/office/officeart/2005/8/layout/radial5"/>
    <dgm:cxn modelId="{16B75031-5442-4450-923E-70C7FAA90C9C}" type="presOf" srcId="{86F28EDF-73B3-4ECF-9FFF-4A6DC6A03272}" destId="{2025F569-B3BE-4C01-9534-0B4218AA6FC2}" srcOrd="0" destOrd="0" presId="urn:microsoft.com/office/officeart/2005/8/layout/radial5"/>
    <dgm:cxn modelId="{0C85A43A-15DD-4BB1-8FD1-0DCBF10C3669}" type="presOf" srcId="{1C252E25-E5D5-49DE-9586-9203FC3C9742}" destId="{4EFF3681-0E22-48CA-B217-B2DD3940B1C6}" srcOrd="0" destOrd="0" presId="urn:microsoft.com/office/officeart/2005/8/layout/radial5"/>
    <dgm:cxn modelId="{FF890B3D-B85A-4AD8-9C3E-A791F6258A61}" srcId="{A05DA77C-E355-4377-8D9B-6E31C0EBD1C8}" destId="{ED0D62DD-45BF-4C89-AFDE-CF20B26FEB5B}" srcOrd="0" destOrd="0" parTransId="{1C252E25-E5D5-49DE-9586-9203FC3C9742}" sibTransId="{89DD514A-ECBE-41D8-8FFA-82F56C247912}"/>
    <dgm:cxn modelId="{733D1D5F-3964-414E-9781-A9500443F2CE}" type="presOf" srcId="{1C252E25-E5D5-49DE-9586-9203FC3C9742}" destId="{D94FC3B8-2306-4C7D-B0CB-9DF2DDEAFC9A}" srcOrd="1" destOrd="0" presId="urn:microsoft.com/office/officeart/2005/8/layout/radial5"/>
    <dgm:cxn modelId="{A717D743-AF17-4E30-AD2A-5120B1E09AF4}" srcId="{A05DA77C-E355-4377-8D9B-6E31C0EBD1C8}" destId="{06ECB2E7-78FB-4FCC-B423-5C2BE7043DBD}" srcOrd="5" destOrd="0" parTransId="{8A80520F-354E-40CA-9952-6152F874EF70}" sibTransId="{DDD5E130-99B6-4234-93E6-DD6108DE4EA5}"/>
    <dgm:cxn modelId="{7DF18544-E286-451D-BDD9-23EF7D1B73FF}" type="presOf" srcId="{26A822DC-DF66-4AC9-A484-C5BC9ED9C72F}" destId="{B3F417FC-916C-40F7-9698-51D749E96DD8}" srcOrd="1" destOrd="0" presId="urn:microsoft.com/office/officeart/2005/8/layout/radial5"/>
    <dgm:cxn modelId="{A08E9E46-EC00-4935-80BB-D535470201C6}" type="presOf" srcId="{CE2F8BD7-9A88-4F98-A1DF-75910E14A790}" destId="{2F3F9432-8C91-4C57-8022-2E8217F70A16}" srcOrd="0" destOrd="0" presId="urn:microsoft.com/office/officeart/2005/8/layout/radial5"/>
    <dgm:cxn modelId="{B871CF73-0E9E-41D5-B2A7-9EDE6E052A99}" type="presOf" srcId="{C2701177-9735-425D-8A84-A35504E30F74}" destId="{C5705777-5102-4607-8525-92D221EBEC04}" srcOrd="1" destOrd="0" presId="urn:microsoft.com/office/officeart/2005/8/layout/radial5"/>
    <dgm:cxn modelId="{F07A0A58-3359-4543-B367-9AD333B0212B}" type="presOf" srcId="{ED0D62DD-45BF-4C89-AFDE-CF20B26FEB5B}" destId="{792F1236-7466-48F7-9E77-DCB3B69036C4}" srcOrd="0" destOrd="0" presId="urn:microsoft.com/office/officeart/2005/8/layout/radial5"/>
    <dgm:cxn modelId="{F292FD8E-6FB5-4F06-B925-F8D4C4772B0E}" type="presOf" srcId="{8A80520F-354E-40CA-9952-6152F874EF70}" destId="{6A4C0203-9B45-44B5-A3F5-9843FC1CE3DF}" srcOrd="1" destOrd="0" presId="urn:microsoft.com/office/officeart/2005/8/layout/radial5"/>
    <dgm:cxn modelId="{A819179C-68EB-414B-9AE9-0AE0A9B596BD}" type="presOf" srcId="{FC14F44B-655C-4028-A98B-000680CFEF9E}" destId="{733E4099-13FE-40F3-94C9-F5600C2CA9BE}" srcOrd="0" destOrd="0" presId="urn:microsoft.com/office/officeart/2005/8/layout/radial5"/>
    <dgm:cxn modelId="{B67DA2A0-BCB9-48D0-A9DA-EB3804271474}" type="presOf" srcId="{06ECB2E7-78FB-4FCC-B423-5C2BE7043DBD}" destId="{03E5A187-9764-4B8B-946E-1D024DF298A8}" srcOrd="0" destOrd="0" presId="urn:microsoft.com/office/officeart/2005/8/layout/radial5"/>
    <dgm:cxn modelId="{E0CF71B9-4CF3-4F8D-88D4-B5A467AA4BA4}" type="presOf" srcId="{479516AD-8100-46BB-B3DD-B331CEBA23BF}" destId="{3BC0F72F-9D38-4707-811C-4C292D6A9160}" srcOrd="1" destOrd="0" presId="urn:microsoft.com/office/officeart/2005/8/layout/radial5"/>
    <dgm:cxn modelId="{D0A977BA-7962-4B7A-A1E8-1FAC08AAA2E4}" type="presOf" srcId="{FC14F44B-655C-4028-A98B-000680CFEF9E}" destId="{7526FD54-EDC1-4EDA-A2E5-2B081B14DA59}" srcOrd="1" destOrd="0" presId="urn:microsoft.com/office/officeart/2005/8/layout/radial5"/>
    <dgm:cxn modelId="{C6680EC1-B80D-4BD8-8341-0EDFEDFB8016}" srcId="{A05DA77C-E355-4377-8D9B-6E31C0EBD1C8}" destId="{62A6D2C2-5253-47EC-8F01-AD8892EF4E2B}" srcOrd="4" destOrd="0" parTransId="{C2701177-9735-425D-8A84-A35504E30F74}" sibTransId="{31ABEC7B-8356-4F5C-AC3A-8D65D6DD4DEF}"/>
    <dgm:cxn modelId="{CDD316C1-738D-4485-A0D8-18A23073CBDF}" type="presOf" srcId="{A05DA77C-E355-4377-8D9B-6E31C0EBD1C8}" destId="{584C6EBD-C269-4127-AE31-731662EAE155}" srcOrd="0" destOrd="0" presId="urn:microsoft.com/office/officeart/2005/8/layout/radial5"/>
    <dgm:cxn modelId="{B6EA93C6-B3D3-4244-BBC5-E8E364ADA7B1}" type="presOf" srcId="{479516AD-8100-46BB-B3DD-B331CEBA23BF}" destId="{73FBAC1F-3041-4A47-A4F2-031DEE333DBD}" srcOrd="0" destOrd="0" presId="urn:microsoft.com/office/officeart/2005/8/layout/radial5"/>
    <dgm:cxn modelId="{9A4F87C9-2B1F-4D4B-AC17-7FECCF85FA2B}" srcId="{A05DA77C-E355-4377-8D9B-6E31C0EBD1C8}" destId="{CE2F8BD7-9A88-4F98-A1DF-75910E14A790}" srcOrd="2" destOrd="0" parTransId="{26A822DC-DF66-4AC9-A484-C5BC9ED9C72F}" sibTransId="{9C31B6AC-7351-42E1-B574-78D49720C5CA}"/>
    <dgm:cxn modelId="{50F184CE-16C8-4AFA-AC7B-053E255DD7B2}" type="presOf" srcId="{3441B01B-EF1F-4C63-AC41-F1B3EF261DA0}" destId="{7578E8B4-A9E0-46F7-873B-971DCC0CC0C5}" srcOrd="0" destOrd="0" presId="urn:microsoft.com/office/officeart/2005/8/layout/radial5"/>
    <dgm:cxn modelId="{F62AD2FA-1498-4CF8-B71A-BBDC0CAEE26A}" type="presOf" srcId="{26A822DC-DF66-4AC9-A484-C5BC9ED9C72F}" destId="{3D61ABE1-3E12-478A-90A7-7B868373B1CA}" srcOrd="0" destOrd="0" presId="urn:microsoft.com/office/officeart/2005/8/layout/radial5"/>
    <dgm:cxn modelId="{0A5CB98D-6813-400B-9D14-FDB1BD1D6B5B}" type="presParOf" srcId="{7578E8B4-A9E0-46F7-873B-971DCC0CC0C5}" destId="{584C6EBD-C269-4127-AE31-731662EAE155}" srcOrd="0" destOrd="0" presId="urn:microsoft.com/office/officeart/2005/8/layout/radial5"/>
    <dgm:cxn modelId="{4CA99C53-6CA3-4185-8CDA-DC4918510164}" type="presParOf" srcId="{7578E8B4-A9E0-46F7-873B-971DCC0CC0C5}" destId="{4EFF3681-0E22-48CA-B217-B2DD3940B1C6}" srcOrd="1" destOrd="0" presId="urn:microsoft.com/office/officeart/2005/8/layout/radial5"/>
    <dgm:cxn modelId="{F88C5C8C-5DDF-4539-8676-A42FABB0A67B}" type="presParOf" srcId="{4EFF3681-0E22-48CA-B217-B2DD3940B1C6}" destId="{D94FC3B8-2306-4C7D-B0CB-9DF2DDEAFC9A}" srcOrd="0" destOrd="0" presId="urn:microsoft.com/office/officeart/2005/8/layout/radial5"/>
    <dgm:cxn modelId="{E05F514E-49CF-442E-9731-EF2447C95062}" type="presParOf" srcId="{7578E8B4-A9E0-46F7-873B-971DCC0CC0C5}" destId="{792F1236-7466-48F7-9E77-DCB3B69036C4}" srcOrd="2" destOrd="0" presId="urn:microsoft.com/office/officeart/2005/8/layout/radial5"/>
    <dgm:cxn modelId="{0F491139-6A01-473A-B909-2CCCC6A0048B}" type="presParOf" srcId="{7578E8B4-A9E0-46F7-873B-971DCC0CC0C5}" destId="{733E4099-13FE-40F3-94C9-F5600C2CA9BE}" srcOrd="3" destOrd="0" presId="urn:microsoft.com/office/officeart/2005/8/layout/radial5"/>
    <dgm:cxn modelId="{63712131-8EA8-481D-BFB6-3C633E1B10D4}" type="presParOf" srcId="{733E4099-13FE-40F3-94C9-F5600C2CA9BE}" destId="{7526FD54-EDC1-4EDA-A2E5-2B081B14DA59}" srcOrd="0" destOrd="0" presId="urn:microsoft.com/office/officeart/2005/8/layout/radial5"/>
    <dgm:cxn modelId="{147B1280-2FB1-4033-AF7B-FA8D98BFB306}" type="presParOf" srcId="{7578E8B4-A9E0-46F7-873B-971DCC0CC0C5}" destId="{2025F569-B3BE-4C01-9534-0B4218AA6FC2}" srcOrd="4" destOrd="0" presId="urn:microsoft.com/office/officeart/2005/8/layout/radial5"/>
    <dgm:cxn modelId="{70793334-0885-4F78-80CF-D08194D7D457}" type="presParOf" srcId="{7578E8B4-A9E0-46F7-873B-971DCC0CC0C5}" destId="{3D61ABE1-3E12-478A-90A7-7B868373B1CA}" srcOrd="5" destOrd="0" presId="urn:microsoft.com/office/officeart/2005/8/layout/radial5"/>
    <dgm:cxn modelId="{1700DD75-1E80-48C6-AF26-0129BE2EDE7F}" type="presParOf" srcId="{3D61ABE1-3E12-478A-90A7-7B868373B1CA}" destId="{B3F417FC-916C-40F7-9698-51D749E96DD8}" srcOrd="0" destOrd="0" presId="urn:microsoft.com/office/officeart/2005/8/layout/radial5"/>
    <dgm:cxn modelId="{530F6FAA-D9AD-439D-9825-950472FB3CD4}" type="presParOf" srcId="{7578E8B4-A9E0-46F7-873B-971DCC0CC0C5}" destId="{2F3F9432-8C91-4C57-8022-2E8217F70A16}" srcOrd="6" destOrd="0" presId="urn:microsoft.com/office/officeart/2005/8/layout/radial5"/>
    <dgm:cxn modelId="{CCA4B357-F2F6-4BC1-B47B-C02E28B19F41}" type="presParOf" srcId="{7578E8B4-A9E0-46F7-873B-971DCC0CC0C5}" destId="{73FBAC1F-3041-4A47-A4F2-031DEE333DBD}" srcOrd="7" destOrd="0" presId="urn:microsoft.com/office/officeart/2005/8/layout/radial5"/>
    <dgm:cxn modelId="{265104F8-71ED-4EE7-9901-DBD7AFC219EE}" type="presParOf" srcId="{73FBAC1F-3041-4A47-A4F2-031DEE333DBD}" destId="{3BC0F72F-9D38-4707-811C-4C292D6A9160}" srcOrd="0" destOrd="0" presId="urn:microsoft.com/office/officeart/2005/8/layout/radial5"/>
    <dgm:cxn modelId="{A5A0BD42-3FB9-4A96-8DC4-35FAA16E5FCF}" type="presParOf" srcId="{7578E8B4-A9E0-46F7-873B-971DCC0CC0C5}" destId="{9A0E8347-25AE-4F1D-BEFD-B97B80FA15AB}" srcOrd="8" destOrd="0" presId="urn:microsoft.com/office/officeart/2005/8/layout/radial5"/>
    <dgm:cxn modelId="{C60A61F1-FFDB-451C-8D3B-4894CF61F34C}" type="presParOf" srcId="{7578E8B4-A9E0-46F7-873B-971DCC0CC0C5}" destId="{87333B95-B1DA-4D92-A8D2-F320B0CEEA0B}" srcOrd="9" destOrd="0" presId="urn:microsoft.com/office/officeart/2005/8/layout/radial5"/>
    <dgm:cxn modelId="{A0237185-F363-4C4E-86E7-86F301F9C149}" type="presParOf" srcId="{87333B95-B1DA-4D92-A8D2-F320B0CEEA0B}" destId="{C5705777-5102-4607-8525-92D221EBEC04}" srcOrd="0" destOrd="0" presId="urn:microsoft.com/office/officeart/2005/8/layout/radial5"/>
    <dgm:cxn modelId="{0E5A3324-3069-41F1-8BD2-A7F8D855A52F}" type="presParOf" srcId="{7578E8B4-A9E0-46F7-873B-971DCC0CC0C5}" destId="{D689A020-775A-44AC-A99D-1687CD02A04C}" srcOrd="10" destOrd="0" presId="urn:microsoft.com/office/officeart/2005/8/layout/radial5"/>
    <dgm:cxn modelId="{2B6ED5BD-B3E4-4E46-AF78-D7FD2070FEAC}" type="presParOf" srcId="{7578E8B4-A9E0-46F7-873B-971DCC0CC0C5}" destId="{46EFAB98-4E21-4F51-A6CB-3BF0F8833D34}" srcOrd="11" destOrd="0" presId="urn:microsoft.com/office/officeart/2005/8/layout/radial5"/>
    <dgm:cxn modelId="{5EFB1C7F-7C60-45EF-A894-49EFC7C77E6C}" type="presParOf" srcId="{46EFAB98-4E21-4F51-A6CB-3BF0F8833D34}" destId="{6A4C0203-9B45-44B5-A3F5-9843FC1CE3DF}" srcOrd="0" destOrd="0" presId="urn:microsoft.com/office/officeart/2005/8/layout/radial5"/>
    <dgm:cxn modelId="{FD728A89-9E3D-40C4-92E5-DA3E5A470725}" type="presParOf" srcId="{7578E8B4-A9E0-46F7-873B-971DCC0CC0C5}" destId="{03E5A187-9764-4B8B-946E-1D024DF298A8}" srcOrd="12" destOrd="0" presId="urn:microsoft.com/office/officeart/2005/8/layout/radial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441B01B-EF1F-4C63-AC41-F1B3EF261DA0}" type="doc">
      <dgm:prSet loTypeId="urn:microsoft.com/office/officeart/2005/8/layout/radial5" loCatId="cycle" qsTypeId="urn:microsoft.com/office/officeart/2005/8/quickstyle/simple1" qsCatId="simple" csTypeId="urn:microsoft.com/office/officeart/2005/8/colors/accent1_2" csCatId="accent1" phldr="1"/>
      <dgm:spPr/>
      <dgm:t>
        <a:bodyPr/>
        <a:lstStyle/>
        <a:p>
          <a:endParaRPr lang="en-US"/>
        </a:p>
      </dgm:t>
    </dgm:pt>
    <dgm:pt modelId="{A05DA77C-E355-4377-8D9B-6E31C0EBD1C8}">
      <dgm:prSet phldrT="[Text]"/>
      <dgm:spPr>
        <a:solidFill>
          <a:srgbClr val="FFFF00"/>
        </a:solidFill>
      </dgm:spPr>
      <dgm:t>
        <a:bodyPr/>
        <a:lstStyle/>
        <a:p>
          <a:r>
            <a:rPr lang="en-US" dirty="0">
              <a:solidFill>
                <a:schemeClr val="bg2">
                  <a:lumMod val="10000"/>
                </a:schemeClr>
              </a:solidFill>
            </a:rPr>
            <a:t>Silica</a:t>
          </a:r>
        </a:p>
      </dgm:t>
    </dgm:pt>
    <dgm:pt modelId="{1D22643C-86B6-4AD5-B5ED-2E3A86A61F69}" type="parTrans" cxnId="{C08E8A2A-C633-473F-8BBD-0B74F6AE30AA}">
      <dgm:prSet/>
      <dgm:spPr/>
      <dgm:t>
        <a:bodyPr/>
        <a:lstStyle/>
        <a:p>
          <a:endParaRPr lang="en-US"/>
        </a:p>
      </dgm:t>
    </dgm:pt>
    <dgm:pt modelId="{52A10FF5-5657-4F26-816B-5F52C047A40D}" type="sibTrans" cxnId="{C08E8A2A-C633-473F-8BBD-0B74F6AE30AA}">
      <dgm:prSet/>
      <dgm:spPr/>
      <dgm:t>
        <a:bodyPr/>
        <a:lstStyle/>
        <a:p>
          <a:endParaRPr lang="en-US"/>
        </a:p>
      </dgm:t>
    </dgm:pt>
    <dgm:pt modelId="{ED0D62DD-45BF-4C89-AFDE-CF20B26FEB5B}">
      <dgm:prSet phldrT="[Text]" custT="1"/>
      <dgm:spPr>
        <a:solidFill>
          <a:srgbClr val="FFCC66"/>
        </a:solidFill>
        <a:ln>
          <a:solidFill>
            <a:srgbClr val="FFCC66"/>
          </a:solidFill>
        </a:ln>
      </dgm:spPr>
      <dgm:t>
        <a:bodyPr/>
        <a:lstStyle/>
        <a:p>
          <a:r>
            <a:rPr lang="en-US" sz="2000" b="1" dirty="0">
              <a:solidFill>
                <a:schemeClr val="bg2">
                  <a:lumMod val="10000"/>
                </a:schemeClr>
              </a:solidFill>
            </a:rPr>
            <a:t>TB</a:t>
          </a:r>
          <a:r>
            <a:rPr lang="en-US" sz="2000" b="0" dirty="0">
              <a:solidFill>
                <a:schemeClr val="bg2">
                  <a:lumMod val="10000"/>
                </a:schemeClr>
              </a:solidFill>
            </a:rPr>
            <a:t> </a:t>
          </a:r>
        </a:p>
        <a:p>
          <a:r>
            <a:rPr lang="en-US" sz="1100" dirty="0">
              <a:solidFill>
                <a:schemeClr val="bg2">
                  <a:lumMod val="10000"/>
                </a:schemeClr>
              </a:solidFill>
            </a:rPr>
            <a:t>and other</a:t>
          </a:r>
        </a:p>
        <a:p>
          <a:r>
            <a:rPr lang="en-US" sz="1100" dirty="0">
              <a:solidFill>
                <a:schemeClr val="bg2">
                  <a:lumMod val="10000"/>
                </a:schemeClr>
              </a:solidFill>
            </a:rPr>
            <a:t>mycobacterial infections</a:t>
          </a:r>
        </a:p>
      </dgm:t>
    </dgm:pt>
    <dgm:pt modelId="{1C252E25-E5D5-49DE-9586-9203FC3C9742}" type="parTrans" cxnId="{FF890B3D-B85A-4AD8-9C3E-A791F6258A61}">
      <dgm:prSet/>
      <dgm:spPr/>
      <dgm:t>
        <a:bodyPr/>
        <a:lstStyle/>
        <a:p>
          <a:endParaRPr lang="en-US"/>
        </a:p>
      </dgm:t>
    </dgm:pt>
    <dgm:pt modelId="{89DD514A-ECBE-41D8-8FFA-82F56C247912}" type="sibTrans" cxnId="{FF890B3D-B85A-4AD8-9C3E-A791F6258A61}">
      <dgm:prSet/>
      <dgm:spPr/>
      <dgm:t>
        <a:bodyPr/>
        <a:lstStyle/>
        <a:p>
          <a:endParaRPr lang="en-US"/>
        </a:p>
      </dgm:t>
    </dgm:pt>
    <dgm:pt modelId="{CE2F8BD7-9A88-4F98-A1DF-75910E14A790}">
      <dgm:prSet phldrT="[Text]" custT="1"/>
      <dgm:spPr>
        <a:solidFill>
          <a:srgbClr val="66FFFF"/>
        </a:solidFill>
      </dgm:spPr>
      <dgm:t>
        <a:bodyPr/>
        <a:lstStyle/>
        <a:p>
          <a:r>
            <a:rPr lang="en-US" sz="1400" b="1" dirty="0">
              <a:solidFill>
                <a:schemeClr val="bg2">
                  <a:lumMod val="10000"/>
                </a:schemeClr>
              </a:solidFill>
            </a:rPr>
            <a:t>COPD</a:t>
          </a:r>
        </a:p>
        <a:p>
          <a:r>
            <a:rPr lang="en-US" sz="1400" b="1" dirty="0">
              <a:solidFill>
                <a:schemeClr val="bg2">
                  <a:lumMod val="10000"/>
                </a:schemeClr>
              </a:solidFill>
            </a:rPr>
            <a:t>bronchitis</a:t>
          </a:r>
        </a:p>
        <a:p>
          <a:r>
            <a:rPr lang="en-US" sz="1400" b="1" dirty="0">
              <a:solidFill>
                <a:schemeClr val="bg2">
                  <a:lumMod val="10000"/>
                </a:schemeClr>
              </a:solidFill>
            </a:rPr>
            <a:t>emphysema</a:t>
          </a:r>
        </a:p>
      </dgm:t>
    </dgm:pt>
    <dgm:pt modelId="{26A822DC-DF66-4AC9-A484-C5BC9ED9C72F}" type="parTrans" cxnId="{9A4F87C9-2B1F-4D4B-AC17-7FECCF85FA2B}">
      <dgm:prSet/>
      <dgm:spPr/>
      <dgm:t>
        <a:bodyPr/>
        <a:lstStyle/>
        <a:p>
          <a:endParaRPr lang="en-US"/>
        </a:p>
      </dgm:t>
    </dgm:pt>
    <dgm:pt modelId="{9C31B6AC-7351-42E1-B574-78D49720C5CA}" type="sibTrans" cxnId="{9A4F87C9-2B1F-4D4B-AC17-7FECCF85FA2B}">
      <dgm:prSet/>
      <dgm:spPr/>
      <dgm:t>
        <a:bodyPr/>
        <a:lstStyle/>
        <a:p>
          <a:endParaRPr lang="en-US"/>
        </a:p>
      </dgm:t>
    </dgm:pt>
    <dgm:pt modelId="{62A6D2C2-5253-47EC-8F01-AD8892EF4E2B}">
      <dgm:prSet phldrT="[Text]"/>
      <dgm:spPr>
        <a:solidFill>
          <a:srgbClr val="FFCCFF"/>
        </a:solidFill>
      </dgm:spPr>
      <dgm:t>
        <a:bodyPr/>
        <a:lstStyle/>
        <a:p>
          <a:r>
            <a:rPr lang="en-US" dirty="0">
              <a:solidFill>
                <a:schemeClr val="bg2">
                  <a:lumMod val="10000"/>
                </a:schemeClr>
              </a:solidFill>
            </a:rPr>
            <a:t>Renal disease</a:t>
          </a:r>
        </a:p>
      </dgm:t>
    </dgm:pt>
    <dgm:pt modelId="{C2701177-9735-425D-8A84-A35504E30F74}" type="parTrans" cxnId="{C6680EC1-B80D-4BD8-8341-0EDFEDFB8016}">
      <dgm:prSet/>
      <dgm:spPr/>
      <dgm:t>
        <a:bodyPr/>
        <a:lstStyle/>
        <a:p>
          <a:endParaRPr lang="en-US"/>
        </a:p>
      </dgm:t>
    </dgm:pt>
    <dgm:pt modelId="{31ABEC7B-8356-4F5C-AC3A-8D65D6DD4DEF}" type="sibTrans" cxnId="{C6680EC1-B80D-4BD8-8341-0EDFEDFB8016}">
      <dgm:prSet/>
      <dgm:spPr/>
      <dgm:t>
        <a:bodyPr/>
        <a:lstStyle/>
        <a:p>
          <a:endParaRPr lang="en-US"/>
        </a:p>
      </dgm:t>
    </dgm:pt>
    <dgm:pt modelId="{06ECB2E7-78FB-4FCC-B423-5C2BE7043DBD}">
      <dgm:prSet phldrT="[Text]" custT="1"/>
      <dgm:spPr>
        <a:solidFill>
          <a:srgbClr val="FF9999"/>
        </a:solidFill>
      </dgm:spPr>
      <dgm:t>
        <a:bodyPr/>
        <a:lstStyle/>
        <a:p>
          <a:r>
            <a:rPr lang="en-US" sz="1800" b="1" dirty="0">
              <a:solidFill>
                <a:schemeClr val="bg2">
                  <a:lumMod val="10000"/>
                </a:schemeClr>
              </a:solidFill>
            </a:rPr>
            <a:t>silicosis</a:t>
          </a:r>
        </a:p>
      </dgm:t>
    </dgm:pt>
    <dgm:pt modelId="{8A80520F-354E-40CA-9952-6152F874EF70}" type="parTrans" cxnId="{A717D743-AF17-4E30-AD2A-5120B1E09AF4}">
      <dgm:prSet/>
      <dgm:spPr/>
      <dgm:t>
        <a:bodyPr/>
        <a:lstStyle/>
        <a:p>
          <a:endParaRPr lang="en-US"/>
        </a:p>
      </dgm:t>
    </dgm:pt>
    <dgm:pt modelId="{DDD5E130-99B6-4234-93E6-DD6108DE4EA5}" type="sibTrans" cxnId="{A717D743-AF17-4E30-AD2A-5120B1E09AF4}">
      <dgm:prSet/>
      <dgm:spPr/>
      <dgm:t>
        <a:bodyPr/>
        <a:lstStyle/>
        <a:p>
          <a:endParaRPr lang="en-US"/>
        </a:p>
      </dgm:t>
    </dgm:pt>
    <dgm:pt modelId="{86F28EDF-73B3-4ECF-9FFF-4A6DC6A03272}">
      <dgm:prSet custT="1"/>
      <dgm:spPr>
        <a:solidFill>
          <a:srgbClr val="CCFF99"/>
        </a:solidFill>
      </dgm:spPr>
      <dgm:t>
        <a:bodyPr/>
        <a:lstStyle/>
        <a:p>
          <a:r>
            <a:rPr lang="en-US" sz="1800" b="1" dirty="0">
              <a:solidFill>
                <a:schemeClr val="bg2">
                  <a:lumMod val="10000"/>
                </a:schemeClr>
              </a:solidFill>
            </a:rPr>
            <a:t>cancer</a:t>
          </a:r>
        </a:p>
      </dgm:t>
    </dgm:pt>
    <dgm:pt modelId="{FC14F44B-655C-4028-A98B-000680CFEF9E}" type="parTrans" cxnId="{578E191C-8415-441F-9B14-3C204C5FF427}">
      <dgm:prSet/>
      <dgm:spPr/>
      <dgm:t>
        <a:bodyPr/>
        <a:lstStyle/>
        <a:p>
          <a:endParaRPr lang="en-US"/>
        </a:p>
      </dgm:t>
    </dgm:pt>
    <dgm:pt modelId="{F367F9C5-ADC2-4462-852D-E723FADE2338}" type="sibTrans" cxnId="{578E191C-8415-441F-9B14-3C204C5FF427}">
      <dgm:prSet/>
      <dgm:spPr/>
      <dgm:t>
        <a:bodyPr/>
        <a:lstStyle/>
        <a:p>
          <a:endParaRPr lang="en-US"/>
        </a:p>
      </dgm:t>
    </dgm:pt>
    <dgm:pt modelId="{315B7315-D7C0-471A-BF3D-122B49655825}">
      <dgm:prSet/>
      <dgm:spPr>
        <a:solidFill>
          <a:srgbClr val="CCCCFF"/>
        </a:solidFill>
      </dgm:spPr>
      <dgm:t>
        <a:bodyPr/>
        <a:lstStyle/>
        <a:p>
          <a:r>
            <a:rPr lang="en-US" dirty="0">
              <a:solidFill>
                <a:schemeClr val="bg2">
                  <a:lumMod val="10000"/>
                </a:schemeClr>
              </a:solidFill>
            </a:rPr>
            <a:t>auto immune diseases</a:t>
          </a:r>
        </a:p>
      </dgm:t>
    </dgm:pt>
    <dgm:pt modelId="{479516AD-8100-46BB-B3DD-B331CEBA23BF}" type="parTrans" cxnId="{6DDA9218-FC09-42D8-95FA-8FD978E34613}">
      <dgm:prSet/>
      <dgm:spPr/>
      <dgm:t>
        <a:bodyPr/>
        <a:lstStyle/>
        <a:p>
          <a:endParaRPr lang="en-US"/>
        </a:p>
      </dgm:t>
    </dgm:pt>
    <dgm:pt modelId="{0397A814-9242-4B85-A241-F554FD168672}" type="sibTrans" cxnId="{6DDA9218-FC09-42D8-95FA-8FD978E34613}">
      <dgm:prSet/>
      <dgm:spPr/>
      <dgm:t>
        <a:bodyPr/>
        <a:lstStyle/>
        <a:p>
          <a:endParaRPr lang="en-US"/>
        </a:p>
      </dgm:t>
    </dgm:pt>
    <dgm:pt modelId="{7578E8B4-A9E0-46F7-873B-971DCC0CC0C5}" type="pres">
      <dgm:prSet presAssocID="{3441B01B-EF1F-4C63-AC41-F1B3EF261DA0}" presName="Name0" presStyleCnt="0">
        <dgm:presLayoutVars>
          <dgm:chMax val="1"/>
          <dgm:dir/>
          <dgm:animLvl val="ctr"/>
          <dgm:resizeHandles val="exact"/>
        </dgm:presLayoutVars>
      </dgm:prSet>
      <dgm:spPr/>
    </dgm:pt>
    <dgm:pt modelId="{584C6EBD-C269-4127-AE31-731662EAE155}" type="pres">
      <dgm:prSet presAssocID="{A05DA77C-E355-4377-8D9B-6E31C0EBD1C8}" presName="centerShape" presStyleLbl="node0" presStyleIdx="0" presStyleCnt="1" custScaleX="221977" custScaleY="193943"/>
      <dgm:spPr/>
    </dgm:pt>
    <dgm:pt modelId="{4EFF3681-0E22-48CA-B217-B2DD3940B1C6}" type="pres">
      <dgm:prSet presAssocID="{1C252E25-E5D5-49DE-9586-9203FC3C9742}" presName="parTrans" presStyleLbl="sibTrans2D1" presStyleIdx="0" presStyleCnt="6"/>
      <dgm:spPr/>
    </dgm:pt>
    <dgm:pt modelId="{D94FC3B8-2306-4C7D-B0CB-9DF2DDEAFC9A}" type="pres">
      <dgm:prSet presAssocID="{1C252E25-E5D5-49DE-9586-9203FC3C9742}" presName="connectorText" presStyleLbl="sibTrans2D1" presStyleIdx="0" presStyleCnt="6"/>
      <dgm:spPr/>
    </dgm:pt>
    <dgm:pt modelId="{792F1236-7466-48F7-9E77-DCB3B69036C4}" type="pres">
      <dgm:prSet presAssocID="{ED0D62DD-45BF-4C89-AFDE-CF20B26FEB5B}" presName="node" presStyleLbl="node1" presStyleIdx="0" presStyleCnt="6" custScaleX="123802" custRadScaleRad="111068" custRadScaleInc="-64651">
        <dgm:presLayoutVars>
          <dgm:bulletEnabled val="1"/>
        </dgm:presLayoutVars>
      </dgm:prSet>
      <dgm:spPr/>
    </dgm:pt>
    <dgm:pt modelId="{733E4099-13FE-40F3-94C9-F5600C2CA9BE}" type="pres">
      <dgm:prSet presAssocID="{FC14F44B-655C-4028-A98B-000680CFEF9E}" presName="parTrans" presStyleLbl="sibTrans2D1" presStyleIdx="1" presStyleCnt="6"/>
      <dgm:spPr/>
    </dgm:pt>
    <dgm:pt modelId="{7526FD54-EDC1-4EDA-A2E5-2B081B14DA59}" type="pres">
      <dgm:prSet presAssocID="{FC14F44B-655C-4028-A98B-000680CFEF9E}" presName="connectorText" presStyleLbl="sibTrans2D1" presStyleIdx="1" presStyleCnt="6"/>
      <dgm:spPr/>
    </dgm:pt>
    <dgm:pt modelId="{2025F569-B3BE-4C01-9534-0B4218AA6FC2}" type="pres">
      <dgm:prSet presAssocID="{86F28EDF-73B3-4ECF-9FFF-4A6DC6A03272}" presName="node" presStyleLbl="node1" presStyleIdx="1" presStyleCnt="6" custScaleX="145345" custScaleY="125788" custRadScaleRad="153338" custRadScaleInc="24362">
        <dgm:presLayoutVars>
          <dgm:bulletEnabled val="1"/>
        </dgm:presLayoutVars>
      </dgm:prSet>
      <dgm:spPr/>
    </dgm:pt>
    <dgm:pt modelId="{3D61ABE1-3E12-478A-90A7-7B868373B1CA}" type="pres">
      <dgm:prSet presAssocID="{26A822DC-DF66-4AC9-A484-C5BC9ED9C72F}" presName="parTrans" presStyleLbl="sibTrans2D1" presStyleIdx="2" presStyleCnt="6"/>
      <dgm:spPr/>
    </dgm:pt>
    <dgm:pt modelId="{B3F417FC-916C-40F7-9698-51D749E96DD8}" type="pres">
      <dgm:prSet presAssocID="{26A822DC-DF66-4AC9-A484-C5BC9ED9C72F}" presName="connectorText" presStyleLbl="sibTrans2D1" presStyleIdx="2" presStyleCnt="6"/>
      <dgm:spPr/>
    </dgm:pt>
    <dgm:pt modelId="{2F3F9432-8C91-4C57-8022-2E8217F70A16}" type="pres">
      <dgm:prSet presAssocID="{CE2F8BD7-9A88-4F98-A1DF-75910E14A790}" presName="node" presStyleLbl="node1" presStyleIdx="2" presStyleCnt="6" custScaleX="188489" custScaleY="154025" custRadScaleRad="157570" custRadScaleInc="-26503">
        <dgm:presLayoutVars>
          <dgm:bulletEnabled val="1"/>
        </dgm:presLayoutVars>
      </dgm:prSet>
      <dgm:spPr/>
    </dgm:pt>
    <dgm:pt modelId="{73FBAC1F-3041-4A47-A4F2-031DEE333DBD}" type="pres">
      <dgm:prSet presAssocID="{479516AD-8100-46BB-B3DD-B331CEBA23BF}" presName="parTrans" presStyleLbl="sibTrans2D1" presStyleIdx="3" presStyleCnt="6"/>
      <dgm:spPr/>
    </dgm:pt>
    <dgm:pt modelId="{3BC0F72F-9D38-4707-811C-4C292D6A9160}" type="pres">
      <dgm:prSet presAssocID="{479516AD-8100-46BB-B3DD-B331CEBA23BF}" presName="connectorText" presStyleLbl="sibTrans2D1" presStyleIdx="3" presStyleCnt="6"/>
      <dgm:spPr/>
    </dgm:pt>
    <dgm:pt modelId="{9A0E8347-25AE-4F1D-BEFD-B97B80FA15AB}" type="pres">
      <dgm:prSet presAssocID="{315B7315-D7C0-471A-BF3D-122B49655825}" presName="node" presStyleLbl="node1" presStyleIdx="3" presStyleCnt="6" custScaleX="84039" custScaleY="85405">
        <dgm:presLayoutVars>
          <dgm:bulletEnabled val="1"/>
        </dgm:presLayoutVars>
      </dgm:prSet>
      <dgm:spPr/>
    </dgm:pt>
    <dgm:pt modelId="{87333B95-B1DA-4D92-A8D2-F320B0CEEA0B}" type="pres">
      <dgm:prSet presAssocID="{C2701177-9735-425D-8A84-A35504E30F74}" presName="parTrans" presStyleLbl="sibTrans2D1" presStyleIdx="4" presStyleCnt="6"/>
      <dgm:spPr/>
    </dgm:pt>
    <dgm:pt modelId="{C5705777-5102-4607-8525-92D221EBEC04}" type="pres">
      <dgm:prSet presAssocID="{C2701177-9735-425D-8A84-A35504E30F74}" presName="connectorText" presStyleLbl="sibTrans2D1" presStyleIdx="4" presStyleCnt="6"/>
      <dgm:spPr/>
    </dgm:pt>
    <dgm:pt modelId="{D689A020-775A-44AC-A99D-1687CD02A04C}" type="pres">
      <dgm:prSet presAssocID="{62A6D2C2-5253-47EC-8F01-AD8892EF4E2B}" presName="node" presStyleLbl="node1" presStyleIdx="4" presStyleCnt="6" custScaleX="106407" custScaleY="72059">
        <dgm:presLayoutVars>
          <dgm:bulletEnabled val="1"/>
        </dgm:presLayoutVars>
      </dgm:prSet>
      <dgm:spPr/>
    </dgm:pt>
    <dgm:pt modelId="{46EFAB98-4E21-4F51-A6CB-3BF0F8833D34}" type="pres">
      <dgm:prSet presAssocID="{8A80520F-354E-40CA-9952-6152F874EF70}" presName="parTrans" presStyleLbl="sibTrans2D1" presStyleIdx="5" presStyleCnt="6"/>
      <dgm:spPr/>
    </dgm:pt>
    <dgm:pt modelId="{6A4C0203-9B45-44B5-A3F5-9843FC1CE3DF}" type="pres">
      <dgm:prSet presAssocID="{8A80520F-354E-40CA-9952-6152F874EF70}" presName="connectorText" presStyleLbl="sibTrans2D1" presStyleIdx="5" presStyleCnt="6"/>
      <dgm:spPr/>
    </dgm:pt>
    <dgm:pt modelId="{03E5A187-9764-4B8B-946E-1D024DF298A8}" type="pres">
      <dgm:prSet presAssocID="{06ECB2E7-78FB-4FCC-B423-5C2BE7043DBD}" presName="node" presStyleLbl="node1" presStyleIdx="5" presStyleCnt="6" custScaleX="177742" custScaleY="132248" custRadScaleRad="165732" custRadScaleInc="-32683">
        <dgm:presLayoutVars>
          <dgm:bulletEnabled val="1"/>
        </dgm:presLayoutVars>
      </dgm:prSet>
      <dgm:spPr/>
    </dgm:pt>
  </dgm:ptLst>
  <dgm:cxnLst>
    <dgm:cxn modelId="{29BD2300-0BB5-4CAA-841B-33CA44954FE8}" type="presOf" srcId="{62A6D2C2-5253-47EC-8F01-AD8892EF4E2B}" destId="{D689A020-775A-44AC-A99D-1687CD02A04C}" srcOrd="0" destOrd="0" presId="urn:microsoft.com/office/officeart/2005/8/layout/radial5"/>
    <dgm:cxn modelId="{030AD10A-34D0-489D-B61B-7E631F2D635E}" type="presOf" srcId="{8A80520F-354E-40CA-9952-6152F874EF70}" destId="{46EFAB98-4E21-4F51-A6CB-3BF0F8833D34}" srcOrd="0" destOrd="0" presId="urn:microsoft.com/office/officeart/2005/8/layout/radial5"/>
    <dgm:cxn modelId="{BF9F450B-AB0C-4644-8803-92658661B65E}" type="presOf" srcId="{315B7315-D7C0-471A-BF3D-122B49655825}" destId="{9A0E8347-25AE-4F1D-BEFD-B97B80FA15AB}" srcOrd="0" destOrd="0" presId="urn:microsoft.com/office/officeart/2005/8/layout/radial5"/>
    <dgm:cxn modelId="{6DDA9218-FC09-42D8-95FA-8FD978E34613}" srcId="{A05DA77C-E355-4377-8D9B-6E31C0EBD1C8}" destId="{315B7315-D7C0-471A-BF3D-122B49655825}" srcOrd="3" destOrd="0" parTransId="{479516AD-8100-46BB-B3DD-B331CEBA23BF}" sibTransId="{0397A814-9242-4B85-A241-F554FD168672}"/>
    <dgm:cxn modelId="{578E191C-8415-441F-9B14-3C204C5FF427}" srcId="{A05DA77C-E355-4377-8D9B-6E31C0EBD1C8}" destId="{86F28EDF-73B3-4ECF-9FFF-4A6DC6A03272}" srcOrd="1" destOrd="0" parTransId="{FC14F44B-655C-4028-A98B-000680CFEF9E}" sibTransId="{F367F9C5-ADC2-4462-852D-E723FADE2338}"/>
    <dgm:cxn modelId="{C08E8A2A-C633-473F-8BBD-0B74F6AE30AA}" srcId="{3441B01B-EF1F-4C63-AC41-F1B3EF261DA0}" destId="{A05DA77C-E355-4377-8D9B-6E31C0EBD1C8}" srcOrd="0" destOrd="0" parTransId="{1D22643C-86B6-4AD5-B5ED-2E3A86A61F69}" sibTransId="{52A10FF5-5657-4F26-816B-5F52C047A40D}"/>
    <dgm:cxn modelId="{0ECF2D2C-2860-4B85-BAC2-7D24A2A2906F}" type="presOf" srcId="{C2701177-9735-425D-8A84-A35504E30F74}" destId="{87333B95-B1DA-4D92-A8D2-F320B0CEEA0B}" srcOrd="0" destOrd="0" presId="urn:microsoft.com/office/officeart/2005/8/layout/radial5"/>
    <dgm:cxn modelId="{16B75031-5442-4450-923E-70C7FAA90C9C}" type="presOf" srcId="{86F28EDF-73B3-4ECF-9FFF-4A6DC6A03272}" destId="{2025F569-B3BE-4C01-9534-0B4218AA6FC2}" srcOrd="0" destOrd="0" presId="urn:microsoft.com/office/officeart/2005/8/layout/radial5"/>
    <dgm:cxn modelId="{0C85A43A-15DD-4BB1-8FD1-0DCBF10C3669}" type="presOf" srcId="{1C252E25-E5D5-49DE-9586-9203FC3C9742}" destId="{4EFF3681-0E22-48CA-B217-B2DD3940B1C6}" srcOrd="0" destOrd="0" presId="urn:microsoft.com/office/officeart/2005/8/layout/radial5"/>
    <dgm:cxn modelId="{FF890B3D-B85A-4AD8-9C3E-A791F6258A61}" srcId="{A05DA77C-E355-4377-8D9B-6E31C0EBD1C8}" destId="{ED0D62DD-45BF-4C89-AFDE-CF20B26FEB5B}" srcOrd="0" destOrd="0" parTransId="{1C252E25-E5D5-49DE-9586-9203FC3C9742}" sibTransId="{89DD514A-ECBE-41D8-8FFA-82F56C247912}"/>
    <dgm:cxn modelId="{733D1D5F-3964-414E-9781-A9500443F2CE}" type="presOf" srcId="{1C252E25-E5D5-49DE-9586-9203FC3C9742}" destId="{D94FC3B8-2306-4C7D-B0CB-9DF2DDEAFC9A}" srcOrd="1" destOrd="0" presId="urn:microsoft.com/office/officeart/2005/8/layout/radial5"/>
    <dgm:cxn modelId="{A717D743-AF17-4E30-AD2A-5120B1E09AF4}" srcId="{A05DA77C-E355-4377-8D9B-6E31C0EBD1C8}" destId="{06ECB2E7-78FB-4FCC-B423-5C2BE7043DBD}" srcOrd="5" destOrd="0" parTransId="{8A80520F-354E-40CA-9952-6152F874EF70}" sibTransId="{DDD5E130-99B6-4234-93E6-DD6108DE4EA5}"/>
    <dgm:cxn modelId="{7DF18544-E286-451D-BDD9-23EF7D1B73FF}" type="presOf" srcId="{26A822DC-DF66-4AC9-A484-C5BC9ED9C72F}" destId="{B3F417FC-916C-40F7-9698-51D749E96DD8}" srcOrd="1" destOrd="0" presId="urn:microsoft.com/office/officeart/2005/8/layout/radial5"/>
    <dgm:cxn modelId="{A08E9E46-EC00-4935-80BB-D535470201C6}" type="presOf" srcId="{CE2F8BD7-9A88-4F98-A1DF-75910E14A790}" destId="{2F3F9432-8C91-4C57-8022-2E8217F70A16}" srcOrd="0" destOrd="0" presId="urn:microsoft.com/office/officeart/2005/8/layout/radial5"/>
    <dgm:cxn modelId="{B871CF73-0E9E-41D5-B2A7-9EDE6E052A99}" type="presOf" srcId="{C2701177-9735-425D-8A84-A35504E30F74}" destId="{C5705777-5102-4607-8525-92D221EBEC04}" srcOrd="1" destOrd="0" presId="urn:microsoft.com/office/officeart/2005/8/layout/radial5"/>
    <dgm:cxn modelId="{F07A0A58-3359-4543-B367-9AD333B0212B}" type="presOf" srcId="{ED0D62DD-45BF-4C89-AFDE-CF20B26FEB5B}" destId="{792F1236-7466-48F7-9E77-DCB3B69036C4}" srcOrd="0" destOrd="0" presId="urn:microsoft.com/office/officeart/2005/8/layout/radial5"/>
    <dgm:cxn modelId="{F292FD8E-6FB5-4F06-B925-F8D4C4772B0E}" type="presOf" srcId="{8A80520F-354E-40CA-9952-6152F874EF70}" destId="{6A4C0203-9B45-44B5-A3F5-9843FC1CE3DF}" srcOrd="1" destOrd="0" presId="urn:microsoft.com/office/officeart/2005/8/layout/radial5"/>
    <dgm:cxn modelId="{A819179C-68EB-414B-9AE9-0AE0A9B596BD}" type="presOf" srcId="{FC14F44B-655C-4028-A98B-000680CFEF9E}" destId="{733E4099-13FE-40F3-94C9-F5600C2CA9BE}" srcOrd="0" destOrd="0" presId="urn:microsoft.com/office/officeart/2005/8/layout/radial5"/>
    <dgm:cxn modelId="{B67DA2A0-BCB9-48D0-A9DA-EB3804271474}" type="presOf" srcId="{06ECB2E7-78FB-4FCC-B423-5C2BE7043DBD}" destId="{03E5A187-9764-4B8B-946E-1D024DF298A8}" srcOrd="0" destOrd="0" presId="urn:microsoft.com/office/officeart/2005/8/layout/radial5"/>
    <dgm:cxn modelId="{E0CF71B9-4CF3-4F8D-88D4-B5A467AA4BA4}" type="presOf" srcId="{479516AD-8100-46BB-B3DD-B331CEBA23BF}" destId="{3BC0F72F-9D38-4707-811C-4C292D6A9160}" srcOrd="1" destOrd="0" presId="urn:microsoft.com/office/officeart/2005/8/layout/radial5"/>
    <dgm:cxn modelId="{D0A977BA-7962-4B7A-A1E8-1FAC08AAA2E4}" type="presOf" srcId="{FC14F44B-655C-4028-A98B-000680CFEF9E}" destId="{7526FD54-EDC1-4EDA-A2E5-2B081B14DA59}" srcOrd="1" destOrd="0" presId="urn:microsoft.com/office/officeart/2005/8/layout/radial5"/>
    <dgm:cxn modelId="{C6680EC1-B80D-4BD8-8341-0EDFEDFB8016}" srcId="{A05DA77C-E355-4377-8D9B-6E31C0EBD1C8}" destId="{62A6D2C2-5253-47EC-8F01-AD8892EF4E2B}" srcOrd="4" destOrd="0" parTransId="{C2701177-9735-425D-8A84-A35504E30F74}" sibTransId="{31ABEC7B-8356-4F5C-AC3A-8D65D6DD4DEF}"/>
    <dgm:cxn modelId="{CDD316C1-738D-4485-A0D8-18A23073CBDF}" type="presOf" srcId="{A05DA77C-E355-4377-8D9B-6E31C0EBD1C8}" destId="{584C6EBD-C269-4127-AE31-731662EAE155}" srcOrd="0" destOrd="0" presId="urn:microsoft.com/office/officeart/2005/8/layout/radial5"/>
    <dgm:cxn modelId="{B6EA93C6-B3D3-4244-BBC5-E8E364ADA7B1}" type="presOf" srcId="{479516AD-8100-46BB-B3DD-B331CEBA23BF}" destId="{73FBAC1F-3041-4A47-A4F2-031DEE333DBD}" srcOrd="0" destOrd="0" presId="urn:microsoft.com/office/officeart/2005/8/layout/radial5"/>
    <dgm:cxn modelId="{9A4F87C9-2B1F-4D4B-AC17-7FECCF85FA2B}" srcId="{A05DA77C-E355-4377-8D9B-6E31C0EBD1C8}" destId="{CE2F8BD7-9A88-4F98-A1DF-75910E14A790}" srcOrd="2" destOrd="0" parTransId="{26A822DC-DF66-4AC9-A484-C5BC9ED9C72F}" sibTransId="{9C31B6AC-7351-42E1-B574-78D49720C5CA}"/>
    <dgm:cxn modelId="{50F184CE-16C8-4AFA-AC7B-053E255DD7B2}" type="presOf" srcId="{3441B01B-EF1F-4C63-AC41-F1B3EF261DA0}" destId="{7578E8B4-A9E0-46F7-873B-971DCC0CC0C5}" srcOrd="0" destOrd="0" presId="urn:microsoft.com/office/officeart/2005/8/layout/radial5"/>
    <dgm:cxn modelId="{F62AD2FA-1498-4CF8-B71A-BBDC0CAEE26A}" type="presOf" srcId="{26A822DC-DF66-4AC9-A484-C5BC9ED9C72F}" destId="{3D61ABE1-3E12-478A-90A7-7B868373B1CA}" srcOrd="0" destOrd="0" presId="urn:microsoft.com/office/officeart/2005/8/layout/radial5"/>
    <dgm:cxn modelId="{0A5CB98D-6813-400B-9D14-FDB1BD1D6B5B}" type="presParOf" srcId="{7578E8B4-A9E0-46F7-873B-971DCC0CC0C5}" destId="{584C6EBD-C269-4127-AE31-731662EAE155}" srcOrd="0" destOrd="0" presId="urn:microsoft.com/office/officeart/2005/8/layout/radial5"/>
    <dgm:cxn modelId="{4CA99C53-6CA3-4185-8CDA-DC4918510164}" type="presParOf" srcId="{7578E8B4-A9E0-46F7-873B-971DCC0CC0C5}" destId="{4EFF3681-0E22-48CA-B217-B2DD3940B1C6}" srcOrd="1" destOrd="0" presId="urn:microsoft.com/office/officeart/2005/8/layout/radial5"/>
    <dgm:cxn modelId="{F88C5C8C-5DDF-4539-8676-A42FABB0A67B}" type="presParOf" srcId="{4EFF3681-0E22-48CA-B217-B2DD3940B1C6}" destId="{D94FC3B8-2306-4C7D-B0CB-9DF2DDEAFC9A}" srcOrd="0" destOrd="0" presId="urn:microsoft.com/office/officeart/2005/8/layout/radial5"/>
    <dgm:cxn modelId="{E05F514E-49CF-442E-9731-EF2447C95062}" type="presParOf" srcId="{7578E8B4-A9E0-46F7-873B-971DCC0CC0C5}" destId="{792F1236-7466-48F7-9E77-DCB3B69036C4}" srcOrd="2" destOrd="0" presId="urn:microsoft.com/office/officeart/2005/8/layout/radial5"/>
    <dgm:cxn modelId="{0F491139-6A01-473A-B909-2CCCC6A0048B}" type="presParOf" srcId="{7578E8B4-A9E0-46F7-873B-971DCC0CC0C5}" destId="{733E4099-13FE-40F3-94C9-F5600C2CA9BE}" srcOrd="3" destOrd="0" presId="urn:microsoft.com/office/officeart/2005/8/layout/radial5"/>
    <dgm:cxn modelId="{63712131-8EA8-481D-BFB6-3C633E1B10D4}" type="presParOf" srcId="{733E4099-13FE-40F3-94C9-F5600C2CA9BE}" destId="{7526FD54-EDC1-4EDA-A2E5-2B081B14DA59}" srcOrd="0" destOrd="0" presId="urn:microsoft.com/office/officeart/2005/8/layout/radial5"/>
    <dgm:cxn modelId="{147B1280-2FB1-4033-AF7B-FA8D98BFB306}" type="presParOf" srcId="{7578E8B4-A9E0-46F7-873B-971DCC0CC0C5}" destId="{2025F569-B3BE-4C01-9534-0B4218AA6FC2}" srcOrd="4" destOrd="0" presId="urn:microsoft.com/office/officeart/2005/8/layout/radial5"/>
    <dgm:cxn modelId="{70793334-0885-4F78-80CF-D08194D7D457}" type="presParOf" srcId="{7578E8B4-A9E0-46F7-873B-971DCC0CC0C5}" destId="{3D61ABE1-3E12-478A-90A7-7B868373B1CA}" srcOrd="5" destOrd="0" presId="urn:microsoft.com/office/officeart/2005/8/layout/radial5"/>
    <dgm:cxn modelId="{1700DD75-1E80-48C6-AF26-0129BE2EDE7F}" type="presParOf" srcId="{3D61ABE1-3E12-478A-90A7-7B868373B1CA}" destId="{B3F417FC-916C-40F7-9698-51D749E96DD8}" srcOrd="0" destOrd="0" presId="urn:microsoft.com/office/officeart/2005/8/layout/radial5"/>
    <dgm:cxn modelId="{530F6FAA-D9AD-439D-9825-950472FB3CD4}" type="presParOf" srcId="{7578E8B4-A9E0-46F7-873B-971DCC0CC0C5}" destId="{2F3F9432-8C91-4C57-8022-2E8217F70A16}" srcOrd="6" destOrd="0" presId="urn:microsoft.com/office/officeart/2005/8/layout/radial5"/>
    <dgm:cxn modelId="{CCA4B357-F2F6-4BC1-B47B-C02E28B19F41}" type="presParOf" srcId="{7578E8B4-A9E0-46F7-873B-971DCC0CC0C5}" destId="{73FBAC1F-3041-4A47-A4F2-031DEE333DBD}" srcOrd="7" destOrd="0" presId="urn:microsoft.com/office/officeart/2005/8/layout/radial5"/>
    <dgm:cxn modelId="{265104F8-71ED-4EE7-9901-DBD7AFC219EE}" type="presParOf" srcId="{73FBAC1F-3041-4A47-A4F2-031DEE333DBD}" destId="{3BC0F72F-9D38-4707-811C-4C292D6A9160}" srcOrd="0" destOrd="0" presId="urn:microsoft.com/office/officeart/2005/8/layout/radial5"/>
    <dgm:cxn modelId="{A5A0BD42-3FB9-4A96-8DC4-35FAA16E5FCF}" type="presParOf" srcId="{7578E8B4-A9E0-46F7-873B-971DCC0CC0C5}" destId="{9A0E8347-25AE-4F1D-BEFD-B97B80FA15AB}" srcOrd="8" destOrd="0" presId="urn:microsoft.com/office/officeart/2005/8/layout/radial5"/>
    <dgm:cxn modelId="{C60A61F1-FFDB-451C-8D3B-4894CF61F34C}" type="presParOf" srcId="{7578E8B4-A9E0-46F7-873B-971DCC0CC0C5}" destId="{87333B95-B1DA-4D92-A8D2-F320B0CEEA0B}" srcOrd="9" destOrd="0" presId="urn:microsoft.com/office/officeart/2005/8/layout/radial5"/>
    <dgm:cxn modelId="{A0237185-F363-4C4E-86E7-86F301F9C149}" type="presParOf" srcId="{87333B95-B1DA-4D92-A8D2-F320B0CEEA0B}" destId="{C5705777-5102-4607-8525-92D221EBEC04}" srcOrd="0" destOrd="0" presId="urn:microsoft.com/office/officeart/2005/8/layout/radial5"/>
    <dgm:cxn modelId="{0E5A3324-3069-41F1-8BD2-A7F8D855A52F}" type="presParOf" srcId="{7578E8B4-A9E0-46F7-873B-971DCC0CC0C5}" destId="{D689A020-775A-44AC-A99D-1687CD02A04C}" srcOrd="10" destOrd="0" presId="urn:microsoft.com/office/officeart/2005/8/layout/radial5"/>
    <dgm:cxn modelId="{2B6ED5BD-B3E4-4E46-AF78-D7FD2070FEAC}" type="presParOf" srcId="{7578E8B4-A9E0-46F7-873B-971DCC0CC0C5}" destId="{46EFAB98-4E21-4F51-A6CB-3BF0F8833D34}" srcOrd="11" destOrd="0" presId="urn:microsoft.com/office/officeart/2005/8/layout/radial5"/>
    <dgm:cxn modelId="{5EFB1C7F-7C60-45EF-A894-49EFC7C77E6C}" type="presParOf" srcId="{46EFAB98-4E21-4F51-A6CB-3BF0F8833D34}" destId="{6A4C0203-9B45-44B5-A3F5-9843FC1CE3DF}" srcOrd="0" destOrd="0" presId="urn:microsoft.com/office/officeart/2005/8/layout/radial5"/>
    <dgm:cxn modelId="{FD728A89-9E3D-40C4-92E5-DA3E5A470725}" type="presParOf" srcId="{7578E8B4-A9E0-46F7-873B-971DCC0CC0C5}" destId="{03E5A187-9764-4B8B-946E-1D024DF298A8}" srcOrd="12" destOrd="0" presId="urn:microsoft.com/office/officeart/2005/8/layout/radial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84C6EBD-C269-4127-AE31-731662EAE155}">
      <dsp:nvSpPr>
        <dsp:cNvPr id="0" name=""/>
        <dsp:cNvSpPr/>
      </dsp:nvSpPr>
      <dsp:spPr>
        <a:xfrm>
          <a:off x="3136854" y="1610464"/>
          <a:ext cx="1874363" cy="1637646"/>
        </a:xfrm>
        <a:prstGeom prst="ellipse">
          <a:avLst/>
        </a:prstGeom>
        <a:solidFill>
          <a:srgbClr val="FFFF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800" tIns="50800" rIns="50800" bIns="50800" numCol="1" spcCol="1270" anchor="ctr" anchorCtr="0">
          <a:noAutofit/>
        </a:bodyPr>
        <a:lstStyle/>
        <a:p>
          <a:pPr marL="0" lvl="0" indent="0" algn="ctr" defTabSz="1778000">
            <a:lnSpc>
              <a:spcPct val="90000"/>
            </a:lnSpc>
            <a:spcBef>
              <a:spcPct val="0"/>
            </a:spcBef>
            <a:spcAft>
              <a:spcPct val="35000"/>
            </a:spcAft>
            <a:buNone/>
          </a:pPr>
          <a:r>
            <a:rPr lang="en-US" sz="4000" kern="1200" dirty="0">
              <a:solidFill>
                <a:schemeClr val="bg2">
                  <a:lumMod val="10000"/>
                </a:schemeClr>
              </a:solidFill>
            </a:rPr>
            <a:t>Silica</a:t>
          </a:r>
        </a:p>
      </dsp:txBody>
      <dsp:txXfrm>
        <a:off x="3411348" y="1850292"/>
        <a:ext cx="1325375" cy="1157990"/>
      </dsp:txXfrm>
    </dsp:sp>
    <dsp:sp modelId="{4EFF3681-0E22-48CA-B217-B2DD3940B1C6}">
      <dsp:nvSpPr>
        <dsp:cNvPr id="0" name=""/>
        <dsp:cNvSpPr/>
      </dsp:nvSpPr>
      <dsp:spPr>
        <a:xfrm rot="15036282">
          <a:off x="3548304" y="1164497"/>
          <a:ext cx="311230" cy="42702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a:p>
      </dsp:txBody>
      <dsp:txXfrm rot="10800000">
        <a:off x="3610492" y="1293937"/>
        <a:ext cx="217861" cy="256215"/>
      </dsp:txXfrm>
    </dsp:sp>
    <dsp:sp modelId="{792F1236-7466-48F7-9E77-DCB3B69036C4}">
      <dsp:nvSpPr>
        <dsp:cNvPr id="0" name=""/>
        <dsp:cNvSpPr/>
      </dsp:nvSpPr>
      <dsp:spPr>
        <a:xfrm>
          <a:off x="2771414" y="57382"/>
          <a:ext cx="1306723" cy="1055494"/>
        </a:xfrm>
        <a:prstGeom prst="ellipse">
          <a:avLst/>
        </a:prstGeom>
        <a:solidFill>
          <a:srgbClr val="FFCC66"/>
        </a:solidFill>
        <a:ln w="25400" cap="flat" cmpd="sng" algn="ctr">
          <a:solidFill>
            <a:srgbClr val="FFCC66"/>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n-US" sz="2000" b="1" kern="1200" dirty="0">
              <a:solidFill>
                <a:schemeClr val="bg2">
                  <a:lumMod val="10000"/>
                </a:schemeClr>
              </a:solidFill>
            </a:rPr>
            <a:t>TB</a:t>
          </a:r>
          <a:r>
            <a:rPr lang="en-US" sz="2000" b="0" kern="1200" dirty="0">
              <a:solidFill>
                <a:schemeClr val="bg2">
                  <a:lumMod val="10000"/>
                </a:schemeClr>
              </a:solidFill>
            </a:rPr>
            <a:t> </a:t>
          </a:r>
        </a:p>
        <a:p>
          <a:pPr marL="0" lvl="0" indent="0" algn="ctr" defTabSz="889000">
            <a:lnSpc>
              <a:spcPct val="90000"/>
            </a:lnSpc>
            <a:spcBef>
              <a:spcPct val="0"/>
            </a:spcBef>
            <a:spcAft>
              <a:spcPct val="35000"/>
            </a:spcAft>
            <a:buNone/>
          </a:pPr>
          <a:r>
            <a:rPr lang="en-US" sz="1100" kern="1200" dirty="0">
              <a:solidFill>
                <a:schemeClr val="bg2">
                  <a:lumMod val="10000"/>
                </a:schemeClr>
              </a:solidFill>
            </a:rPr>
            <a:t>and other</a:t>
          </a:r>
        </a:p>
        <a:p>
          <a:pPr marL="0" lvl="0" indent="0" algn="ctr" defTabSz="889000">
            <a:lnSpc>
              <a:spcPct val="90000"/>
            </a:lnSpc>
            <a:spcBef>
              <a:spcPct val="0"/>
            </a:spcBef>
            <a:spcAft>
              <a:spcPct val="35000"/>
            </a:spcAft>
            <a:buNone/>
          </a:pPr>
          <a:r>
            <a:rPr lang="en-US" sz="1100" kern="1200" dirty="0">
              <a:solidFill>
                <a:schemeClr val="bg2">
                  <a:lumMod val="10000"/>
                </a:schemeClr>
              </a:solidFill>
            </a:rPr>
            <a:t>mycobacterial infections</a:t>
          </a:r>
        </a:p>
      </dsp:txBody>
      <dsp:txXfrm>
        <a:off x="2962779" y="211956"/>
        <a:ext cx="923993" cy="746346"/>
      </dsp:txXfrm>
    </dsp:sp>
    <dsp:sp modelId="{733E4099-13FE-40F3-94C9-F5600C2CA9BE}">
      <dsp:nvSpPr>
        <dsp:cNvPr id="0" name=""/>
        <dsp:cNvSpPr/>
      </dsp:nvSpPr>
      <dsp:spPr>
        <a:xfrm rot="20238516">
          <a:off x="5108111" y="1668789"/>
          <a:ext cx="548169" cy="42702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a:p>
      </dsp:txBody>
      <dsp:txXfrm>
        <a:off x="5113069" y="1778904"/>
        <a:ext cx="420062" cy="256215"/>
      </dsp:txXfrm>
    </dsp:sp>
    <dsp:sp modelId="{2025F569-B3BE-4C01-9534-0B4218AA6FC2}">
      <dsp:nvSpPr>
        <dsp:cNvPr id="0" name=""/>
        <dsp:cNvSpPr/>
      </dsp:nvSpPr>
      <dsp:spPr>
        <a:xfrm>
          <a:off x="5797236" y="724188"/>
          <a:ext cx="1534108" cy="1327685"/>
        </a:xfrm>
        <a:prstGeom prst="ellipse">
          <a:avLst/>
        </a:prstGeom>
        <a:solidFill>
          <a:srgbClr val="CCFF9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b="1" kern="1200" dirty="0">
              <a:solidFill>
                <a:schemeClr val="bg2">
                  <a:lumMod val="10000"/>
                </a:schemeClr>
              </a:solidFill>
            </a:rPr>
            <a:t>cancer</a:t>
          </a:r>
        </a:p>
      </dsp:txBody>
      <dsp:txXfrm>
        <a:off x="6021901" y="918623"/>
        <a:ext cx="1084778" cy="938815"/>
      </dsp:txXfrm>
    </dsp:sp>
    <dsp:sp modelId="{3D61ABE1-3E12-478A-90A7-7B868373B1CA}">
      <dsp:nvSpPr>
        <dsp:cNvPr id="0" name=""/>
        <dsp:cNvSpPr/>
      </dsp:nvSpPr>
      <dsp:spPr>
        <a:xfrm rot="1322946">
          <a:off x="5089402" y="2723052"/>
          <a:ext cx="474199" cy="42702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a:p>
      </dsp:txBody>
      <dsp:txXfrm>
        <a:off x="5094087" y="2784411"/>
        <a:ext cx="346092" cy="256215"/>
      </dsp:txXfrm>
    </dsp:sp>
    <dsp:sp modelId="{2F3F9432-8C91-4C57-8022-2E8217F70A16}">
      <dsp:nvSpPr>
        <dsp:cNvPr id="0" name=""/>
        <dsp:cNvSpPr/>
      </dsp:nvSpPr>
      <dsp:spPr>
        <a:xfrm>
          <a:off x="5650107" y="2657665"/>
          <a:ext cx="1989490" cy="1625725"/>
        </a:xfrm>
        <a:prstGeom prst="ellipse">
          <a:avLst/>
        </a:prstGeom>
        <a:solidFill>
          <a:srgbClr val="66FFF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b="1" kern="1200" dirty="0">
              <a:solidFill>
                <a:schemeClr val="bg2">
                  <a:lumMod val="10000"/>
                </a:schemeClr>
              </a:solidFill>
            </a:rPr>
            <a:t>COPD</a:t>
          </a:r>
        </a:p>
        <a:p>
          <a:pPr marL="0" lvl="0" indent="0" algn="ctr" defTabSz="622300">
            <a:lnSpc>
              <a:spcPct val="90000"/>
            </a:lnSpc>
            <a:spcBef>
              <a:spcPct val="0"/>
            </a:spcBef>
            <a:spcAft>
              <a:spcPct val="35000"/>
            </a:spcAft>
            <a:buNone/>
          </a:pPr>
          <a:r>
            <a:rPr lang="en-US" sz="1400" b="1" kern="1200" dirty="0">
              <a:solidFill>
                <a:schemeClr val="bg2">
                  <a:lumMod val="10000"/>
                </a:schemeClr>
              </a:solidFill>
            </a:rPr>
            <a:t>bronchitis</a:t>
          </a:r>
        </a:p>
        <a:p>
          <a:pPr marL="0" lvl="0" indent="0" algn="ctr" defTabSz="622300">
            <a:lnSpc>
              <a:spcPct val="90000"/>
            </a:lnSpc>
            <a:spcBef>
              <a:spcPct val="0"/>
            </a:spcBef>
            <a:spcAft>
              <a:spcPct val="35000"/>
            </a:spcAft>
            <a:buNone/>
          </a:pPr>
          <a:r>
            <a:rPr lang="en-US" sz="1400" b="1" kern="1200" dirty="0">
              <a:solidFill>
                <a:schemeClr val="bg2">
                  <a:lumMod val="10000"/>
                </a:schemeClr>
              </a:solidFill>
            </a:rPr>
            <a:t>emphysema</a:t>
          </a:r>
        </a:p>
      </dsp:txBody>
      <dsp:txXfrm>
        <a:off x="5941461" y="2895747"/>
        <a:ext cx="1406782" cy="1149561"/>
      </dsp:txXfrm>
    </dsp:sp>
    <dsp:sp modelId="{73FBAC1F-3041-4A47-A4F2-031DEE333DBD}">
      <dsp:nvSpPr>
        <dsp:cNvPr id="0" name=""/>
        <dsp:cNvSpPr/>
      </dsp:nvSpPr>
      <dsp:spPr>
        <a:xfrm rot="5400000">
          <a:off x="3943991" y="3272604"/>
          <a:ext cx="260090" cy="42702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a:p>
      </dsp:txBody>
      <dsp:txXfrm>
        <a:off x="3983005" y="3318996"/>
        <a:ext cx="182063" cy="256215"/>
      </dsp:txXfrm>
    </dsp:sp>
    <dsp:sp modelId="{9A0E8347-25AE-4F1D-BEFD-B97B80FA15AB}">
      <dsp:nvSpPr>
        <dsp:cNvPr id="0" name=""/>
        <dsp:cNvSpPr/>
      </dsp:nvSpPr>
      <dsp:spPr>
        <a:xfrm>
          <a:off x="3630523" y="3738846"/>
          <a:ext cx="887026" cy="901445"/>
        </a:xfrm>
        <a:prstGeom prst="ellipse">
          <a:avLst/>
        </a:prstGeom>
        <a:solidFill>
          <a:srgbClr val="CCCCF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US" sz="1100" kern="1200" dirty="0">
              <a:solidFill>
                <a:schemeClr val="bg2">
                  <a:lumMod val="10000"/>
                </a:schemeClr>
              </a:solidFill>
            </a:rPr>
            <a:t>auto immune diseases</a:t>
          </a:r>
        </a:p>
      </dsp:txBody>
      <dsp:txXfrm>
        <a:off x="3760425" y="3870860"/>
        <a:ext cx="627222" cy="637417"/>
      </dsp:txXfrm>
    </dsp:sp>
    <dsp:sp modelId="{87333B95-B1DA-4D92-A8D2-F320B0CEEA0B}">
      <dsp:nvSpPr>
        <dsp:cNvPr id="0" name=""/>
        <dsp:cNvSpPr/>
      </dsp:nvSpPr>
      <dsp:spPr>
        <a:xfrm rot="9000000">
          <a:off x="3042806" y="2755466"/>
          <a:ext cx="192913" cy="42702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a:p>
      </dsp:txBody>
      <dsp:txXfrm rot="10800000">
        <a:off x="3096803" y="2826403"/>
        <a:ext cx="135039" cy="256215"/>
      </dsp:txXfrm>
    </dsp:sp>
    <dsp:sp modelId="{D689A020-775A-44AC-A99D-1687CD02A04C}">
      <dsp:nvSpPr>
        <dsp:cNvPr id="0" name=""/>
        <dsp:cNvSpPr/>
      </dsp:nvSpPr>
      <dsp:spPr>
        <a:xfrm>
          <a:off x="1988027" y="2929139"/>
          <a:ext cx="1123119" cy="760578"/>
        </a:xfrm>
        <a:prstGeom prst="ellipse">
          <a:avLst/>
        </a:prstGeom>
        <a:solidFill>
          <a:srgbClr val="FFCCF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US" sz="1100" kern="1200" dirty="0">
              <a:solidFill>
                <a:schemeClr val="bg2">
                  <a:lumMod val="10000"/>
                </a:schemeClr>
              </a:solidFill>
            </a:rPr>
            <a:t>Renal disease</a:t>
          </a:r>
        </a:p>
      </dsp:txBody>
      <dsp:txXfrm>
        <a:off x="2152504" y="3040523"/>
        <a:ext cx="794165" cy="537810"/>
      </dsp:txXfrm>
    </dsp:sp>
    <dsp:sp modelId="{46EFAB98-4E21-4F51-A6CB-3BF0F8833D34}">
      <dsp:nvSpPr>
        <dsp:cNvPr id="0" name=""/>
        <dsp:cNvSpPr/>
      </dsp:nvSpPr>
      <dsp:spPr>
        <a:xfrm rot="12011706">
          <a:off x="2417323" y="1713708"/>
          <a:ext cx="583555" cy="42702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a:p>
      </dsp:txBody>
      <dsp:txXfrm rot="10800000">
        <a:off x="2541492" y="1821225"/>
        <a:ext cx="455448" cy="256215"/>
      </dsp:txXfrm>
    </dsp:sp>
    <dsp:sp modelId="{03E5A187-9764-4B8B-946E-1D024DF298A8}">
      <dsp:nvSpPr>
        <dsp:cNvPr id="0" name=""/>
        <dsp:cNvSpPr/>
      </dsp:nvSpPr>
      <dsp:spPr>
        <a:xfrm>
          <a:off x="398008" y="724230"/>
          <a:ext cx="1876056" cy="1395870"/>
        </a:xfrm>
        <a:prstGeom prst="ellipse">
          <a:avLst/>
        </a:prstGeom>
        <a:solidFill>
          <a:srgbClr val="FF999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b="1" kern="1200" dirty="0">
              <a:solidFill>
                <a:schemeClr val="bg2">
                  <a:lumMod val="10000"/>
                </a:schemeClr>
              </a:solidFill>
            </a:rPr>
            <a:t>silicosis</a:t>
          </a:r>
        </a:p>
      </dsp:txBody>
      <dsp:txXfrm>
        <a:off x="672750" y="928650"/>
        <a:ext cx="1326572" cy="98703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84C6EBD-C269-4127-AE31-731662EAE155}">
      <dsp:nvSpPr>
        <dsp:cNvPr id="0" name=""/>
        <dsp:cNvSpPr/>
      </dsp:nvSpPr>
      <dsp:spPr>
        <a:xfrm>
          <a:off x="3136854" y="1610464"/>
          <a:ext cx="1874363" cy="1637646"/>
        </a:xfrm>
        <a:prstGeom prst="ellipse">
          <a:avLst/>
        </a:prstGeom>
        <a:solidFill>
          <a:srgbClr val="FFFF0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0800" tIns="50800" rIns="50800" bIns="50800" numCol="1" spcCol="1270" anchor="ctr" anchorCtr="0">
          <a:noAutofit/>
        </a:bodyPr>
        <a:lstStyle/>
        <a:p>
          <a:pPr marL="0" lvl="0" indent="0" algn="ctr" defTabSz="1778000">
            <a:lnSpc>
              <a:spcPct val="90000"/>
            </a:lnSpc>
            <a:spcBef>
              <a:spcPct val="0"/>
            </a:spcBef>
            <a:spcAft>
              <a:spcPct val="35000"/>
            </a:spcAft>
            <a:buNone/>
          </a:pPr>
          <a:r>
            <a:rPr lang="en-US" sz="4000" kern="1200" dirty="0">
              <a:solidFill>
                <a:schemeClr val="bg2">
                  <a:lumMod val="10000"/>
                </a:schemeClr>
              </a:solidFill>
            </a:rPr>
            <a:t>Silica</a:t>
          </a:r>
        </a:p>
      </dsp:txBody>
      <dsp:txXfrm>
        <a:off x="3411348" y="1850292"/>
        <a:ext cx="1325375" cy="1157990"/>
      </dsp:txXfrm>
    </dsp:sp>
    <dsp:sp modelId="{4EFF3681-0E22-48CA-B217-B2DD3940B1C6}">
      <dsp:nvSpPr>
        <dsp:cNvPr id="0" name=""/>
        <dsp:cNvSpPr/>
      </dsp:nvSpPr>
      <dsp:spPr>
        <a:xfrm rot="15036282">
          <a:off x="3548304" y="1164497"/>
          <a:ext cx="311230" cy="42702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a:p>
      </dsp:txBody>
      <dsp:txXfrm rot="10800000">
        <a:off x="3610492" y="1293937"/>
        <a:ext cx="217861" cy="256215"/>
      </dsp:txXfrm>
    </dsp:sp>
    <dsp:sp modelId="{792F1236-7466-48F7-9E77-DCB3B69036C4}">
      <dsp:nvSpPr>
        <dsp:cNvPr id="0" name=""/>
        <dsp:cNvSpPr/>
      </dsp:nvSpPr>
      <dsp:spPr>
        <a:xfrm>
          <a:off x="2771414" y="57382"/>
          <a:ext cx="1306723" cy="1055494"/>
        </a:xfrm>
        <a:prstGeom prst="ellipse">
          <a:avLst/>
        </a:prstGeom>
        <a:solidFill>
          <a:srgbClr val="FFCC66"/>
        </a:solidFill>
        <a:ln w="25400" cap="flat" cmpd="sng" algn="ctr">
          <a:solidFill>
            <a:srgbClr val="FFCC66"/>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marL="0" lvl="0" indent="0" algn="ctr" defTabSz="889000">
            <a:lnSpc>
              <a:spcPct val="90000"/>
            </a:lnSpc>
            <a:spcBef>
              <a:spcPct val="0"/>
            </a:spcBef>
            <a:spcAft>
              <a:spcPct val="35000"/>
            </a:spcAft>
            <a:buNone/>
          </a:pPr>
          <a:r>
            <a:rPr lang="en-US" sz="2000" b="1" kern="1200" dirty="0">
              <a:solidFill>
                <a:schemeClr val="bg2">
                  <a:lumMod val="10000"/>
                </a:schemeClr>
              </a:solidFill>
            </a:rPr>
            <a:t>TB</a:t>
          </a:r>
          <a:r>
            <a:rPr lang="en-US" sz="2000" b="0" kern="1200" dirty="0">
              <a:solidFill>
                <a:schemeClr val="bg2">
                  <a:lumMod val="10000"/>
                </a:schemeClr>
              </a:solidFill>
            </a:rPr>
            <a:t> </a:t>
          </a:r>
        </a:p>
        <a:p>
          <a:pPr marL="0" lvl="0" indent="0" algn="ctr" defTabSz="889000">
            <a:lnSpc>
              <a:spcPct val="90000"/>
            </a:lnSpc>
            <a:spcBef>
              <a:spcPct val="0"/>
            </a:spcBef>
            <a:spcAft>
              <a:spcPct val="35000"/>
            </a:spcAft>
            <a:buNone/>
          </a:pPr>
          <a:r>
            <a:rPr lang="en-US" sz="1100" kern="1200" dirty="0">
              <a:solidFill>
                <a:schemeClr val="bg2">
                  <a:lumMod val="10000"/>
                </a:schemeClr>
              </a:solidFill>
            </a:rPr>
            <a:t>and other</a:t>
          </a:r>
        </a:p>
        <a:p>
          <a:pPr marL="0" lvl="0" indent="0" algn="ctr" defTabSz="889000">
            <a:lnSpc>
              <a:spcPct val="90000"/>
            </a:lnSpc>
            <a:spcBef>
              <a:spcPct val="0"/>
            </a:spcBef>
            <a:spcAft>
              <a:spcPct val="35000"/>
            </a:spcAft>
            <a:buNone/>
          </a:pPr>
          <a:r>
            <a:rPr lang="en-US" sz="1100" kern="1200" dirty="0">
              <a:solidFill>
                <a:schemeClr val="bg2">
                  <a:lumMod val="10000"/>
                </a:schemeClr>
              </a:solidFill>
            </a:rPr>
            <a:t>mycobacterial infections</a:t>
          </a:r>
        </a:p>
      </dsp:txBody>
      <dsp:txXfrm>
        <a:off x="2962779" y="211956"/>
        <a:ext cx="923993" cy="746346"/>
      </dsp:txXfrm>
    </dsp:sp>
    <dsp:sp modelId="{733E4099-13FE-40F3-94C9-F5600C2CA9BE}">
      <dsp:nvSpPr>
        <dsp:cNvPr id="0" name=""/>
        <dsp:cNvSpPr/>
      </dsp:nvSpPr>
      <dsp:spPr>
        <a:xfrm rot="20238516">
          <a:off x="5108111" y="1668789"/>
          <a:ext cx="548169" cy="42702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a:p>
      </dsp:txBody>
      <dsp:txXfrm>
        <a:off x="5113069" y="1778904"/>
        <a:ext cx="420062" cy="256215"/>
      </dsp:txXfrm>
    </dsp:sp>
    <dsp:sp modelId="{2025F569-B3BE-4C01-9534-0B4218AA6FC2}">
      <dsp:nvSpPr>
        <dsp:cNvPr id="0" name=""/>
        <dsp:cNvSpPr/>
      </dsp:nvSpPr>
      <dsp:spPr>
        <a:xfrm>
          <a:off x="5797236" y="724188"/>
          <a:ext cx="1534108" cy="1327685"/>
        </a:xfrm>
        <a:prstGeom prst="ellipse">
          <a:avLst/>
        </a:prstGeom>
        <a:solidFill>
          <a:srgbClr val="CCFF9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b="1" kern="1200" dirty="0">
              <a:solidFill>
                <a:schemeClr val="bg2">
                  <a:lumMod val="10000"/>
                </a:schemeClr>
              </a:solidFill>
            </a:rPr>
            <a:t>cancer</a:t>
          </a:r>
        </a:p>
      </dsp:txBody>
      <dsp:txXfrm>
        <a:off x="6021901" y="918623"/>
        <a:ext cx="1084778" cy="938815"/>
      </dsp:txXfrm>
    </dsp:sp>
    <dsp:sp modelId="{3D61ABE1-3E12-478A-90A7-7B868373B1CA}">
      <dsp:nvSpPr>
        <dsp:cNvPr id="0" name=""/>
        <dsp:cNvSpPr/>
      </dsp:nvSpPr>
      <dsp:spPr>
        <a:xfrm rot="1322946">
          <a:off x="5089402" y="2723052"/>
          <a:ext cx="474199" cy="42702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a:p>
      </dsp:txBody>
      <dsp:txXfrm>
        <a:off x="5094087" y="2784411"/>
        <a:ext cx="346092" cy="256215"/>
      </dsp:txXfrm>
    </dsp:sp>
    <dsp:sp modelId="{2F3F9432-8C91-4C57-8022-2E8217F70A16}">
      <dsp:nvSpPr>
        <dsp:cNvPr id="0" name=""/>
        <dsp:cNvSpPr/>
      </dsp:nvSpPr>
      <dsp:spPr>
        <a:xfrm>
          <a:off x="5650107" y="2657665"/>
          <a:ext cx="1989490" cy="1625725"/>
        </a:xfrm>
        <a:prstGeom prst="ellipse">
          <a:avLst/>
        </a:prstGeom>
        <a:solidFill>
          <a:srgbClr val="66FFF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780" tIns="17780" rIns="17780" bIns="17780" numCol="1" spcCol="1270" anchor="ctr" anchorCtr="0">
          <a:noAutofit/>
        </a:bodyPr>
        <a:lstStyle/>
        <a:p>
          <a:pPr marL="0" lvl="0" indent="0" algn="ctr" defTabSz="622300">
            <a:lnSpc>
              <a:spcPct val="90000"/>
            </a:lnSpc>
            <a:spcBef>
              <a:spcPct val="0"/>
            </a:spcBef>
            <a:spcAft>
              <a:spcPct val="35000"/>
            </a:spcAft>
            <a:buNone/>
          </a:pPr>
          <a:r>
            <a:rPr lang="en-US" sz="1400" b="1" kern="1200" dirty="0">
              <a:solidFill>
                <a:schemeClr val="bg2">
                  <a:lumMod val="10000"/>
                </a:schemeClr>
              </a:solidFill>
            </a:rPr>
            <a:t>COPD</a:t>
          </a:r>
        </a:p>
        <a:p>
          <a:pPr marL="0" lvl="0" indent="0" algn="ctr" defTabSz="622300">
            <a:lnSpc>
              <a:spcPct val="90000"/>
            </a:lnSpc>
            <a:spcBef>
              <a:spcPct val="0"/>
            </a:spcBef>
            <a:spcAft>
              <a:spcPct val="35000"/>
            </a:spcAft>
            <a:buNone/>
          </a:pPr>
          <a:r>
            <a:rPr lang="en-US" sz="1400" b="1" kern="1200" dirty="0">
              <a:solidFill>
                <a:schemeClr val="bg2">
                  <a:lumMod val="10000"/>
                </a:schemeClr>
              </a:solidFill>
            </a:rPr>
            <a:t>bronchitis</a:t>
          </a:r>
        </a:p>
        <a:p>
          <a:pPr marL="0" lvl="0" indent="0" algn="ctr" defTabSz="622300">
            <a:lnSpc>
              <a:spcPct val="90000"/>
            </a:lnSpc>
            <a:spcBef>
              <a:spcPct val="0"/>
            </a:spcBef>
            <a:spcAft>
              <a:spcPct val="35000"/>
            </a:spcAft>
            <a:buNone/>
          </a:pPr>
          <a:r>
            <a:rPr lang="en-US" sz="1400" b="1" kern="1200" dirty="0">
              <a:solidFill>
                <a:schemeClr val="bg2">
                  <a:lumMod val="10000"/>
                </a:schemeClr>
              </a:solidFill>
            </a:rPr>
            <a:t>emphysema</a:t>
          </a:r>
        </a:p>
      </dsp:txBody>
      <dsp:txXfrm>
        <a:off x="5941461" y="2895747"/>
        <a:ext cx="1406782" cy="1149561"/>
      </dsp:txXfrm>
    </dsp:sp>
    <dsp:sp modelId="{73FBAC1F-3041-4A47-A4F2-031DEE333DBD}">
      <dsp:nvSpPr>
        <dsp:cNvPr id="0" name=""/>
        <dsp:cNvSpPr/>
      </dsp:nvSpPr>
      <dsp:spPr>
        <a:xfrm rot="5400000">
          <a:off x="3943991" y="3272604"/>
          <a:ext cx="260090" cy="42702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a:p>
      </dsp:txBody>
      <dsp:txXfrm>
        <a:off x="3983005" y="3318996"/>
        <a:ext cx="182063" cy="256215"/>
      </dsp:txXfrm>
    </dsp:sp>
    <dsp:sp modelId="{9A0E8347-25AE-4F1D-BEFD-B97B80FA15AB}">
      <dsp:nvSpPr>
        <dsp:cNvPr id="0" name=""/>
        <dsp:cNvSpPr/>
      </dsp:nvSpPr>
      <dsp:spPr>
        <a:xfrm>
          <a:off x="3630523" y="3738846"/>
          <a:ext cx="887026" cy="901445"/>
        </a:xfrm>
        <a:prstGeom prst="ellipse">
          <a:avLst/>
        </a:prstGeom>
        <a:solidFill>
          <a:srgbClr val="CCCCF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US" sz="1100" kern="1200" dirty="0">
              <a:solidFill>
                <a:schemeClr val="bg2">
                  <a:lumMod val="10000"/>
                </a:schemeClr>
              </a:solidFill>
            </a:rPr>
            <a:t>auto immune diseases</a:t>
          </a:r>
        </a:p>
      </dsp:txBody>
      <dsp:txXfrm>
        <a:off x="3760425" y="3870860"/>
        <a:ext cx="627222" cy="637417"/>
      </dsp:txXfrm>
    </dsp:sp>
    <dsp:sp modelId="{87333B95-B1DA-4D92-A8D2-F320B0CEEA0B}">
      <dsp:nvSpPr>
        <dsp:cNvPr id="0" name=""/>
        <dsp:cNvSpPr/>
      </dsp:nvSpPr>
      <dsp:spPr>
        <a:xfrm rot="9000000">
          <a:off x="3042806" y="2755466"/>
          <a:ext cx="192913" cy="42702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a:p>
      </dsp:txBody>
      <dsp:txXfrm rot="10800000">
        <a:off x="3096803" y="2826403"/>
        <a:ext cx="135039" cy="256215"/>
      </dsp:txXfrm>
    </dsp:sp>
    <dsp:sp modelId="{D689A020-775A-44AC-A99D-1687CD02A04C}">
      <dsp:nvSpPr>
        <dsp:cNvPr id="0" name=""/>
        <dsp:cNvSpPr/>
      </dsp:nvSpPr>
      <dsp:spPr>
        <a:xfrm>
          <a:off x="1988027" y="2929139"/>
          <a:ext cx="1123119" cy="760578"/>
        </a:xfrm>
        <a:prstGeom prst="ellipse">
          <a:avLst/>
        </a:prstGeom>
        <a:solidFill>
          <a:srgbClr val="FFCCFF"/>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US" sz="1100" kern="1200" dirty="0">
              <a:solidFill>
                <a:schemeClr val="bg2">
                  <a:lumMod val="10000"/>
                </a:schemeClr>
              </a:solidFill>
            </a:rPr>
            <a:t>Renal disease</a:t>
          </a:r>
        </a:p>
      </dsp:txBody>
      <dsp:txXfrm>
        <a:off x="2152504" y="3040523"/>
        <a:ext cx="794165" cy="537810"/>
      </dsp:txXfrm>
    </dsp:sp>
    <dsp:sp modelId="{46EFAB98-4E21-4F51-A6CB-3BF0F8833D34}">
      <dsp:nvSpPr>
        <dsp:cNvPr id="0" name=""/>
        <dsp:cNvSpPr/>
      </dsp:nvSpPr>
      <dsp:spPr>
        <a:xfrm rot="12011706">
          <a:off x="2417323" y="1713708"/>
          <a:ext cx="583555" cy="42702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88950">
            <a:lnSpc>
              <a:spcPct val="90000"/>
            </a:lnSpc>
            <a:spcBef>
              <a:spcPct val="0"/>
            </a:spcBef>
            <a:spcAft>
              <a:spcPct val="35000"/>
            </a:spcAft>
            <a:buNone/>
          </a:pPr>
          <a:endParaRPr lang="en-US" sz="1100" kern="1200"/>
        </a:p>
      </dsp:txBody>
      <dsp:txXfrm rot="10800000">
        <a:off x="2541492" y="1821225"/>
        <a:ext cx="455448" cy="256215"/>
      </dsp:txXfrm>
    </dsp:sp>
    <dsp:sp modelId="{03E5A187-9764-4B8B-946E-1D024DF298A8}">
      <dsp:nvSpPr>
        <dsp:cNvPr id="0" name=""/>
        <dsp:cNvSpPr/>
      </dsp:nvSpPr>
      <dsp:spPr>
        <a:xfrm>
          <a:off x="398008" y="724230"/>
          <a:ext cx="1876056" cy="1395870"/>
        </a:xfrm>
        <a:prstGeom prst="ellipse">
          <a:avLst/>
        </a:prstGeom>
        <a:solidFill>
          <a:srgbClr val="FF9999"/>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en-US" sz="1800" b="1" kern="1200" dirty="0">
              <a:solidFill>
                <a:schemeClr val="bg2">
                  <a:lumMod val="10000"/>
                </a:schemeClr>
              </a:solidFill>
            </a:rPr>
            <a:t>silicosis</a:t>
          </a:r>
        </a:p>
      </dsp:txBody>
      <dsp:txXfrm>
        <a:off x="672750" y="928650"/>
        <a:ext cx="1326572" cy="987030"/>
      </dsp:txXfrm>
    </dsp:sp>
  </dsp:spTree>
</dsp:drawing>
</file>

<file path=ppt/diagrams/layout1.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9" tIns="46590" rIns="93179" bIns="46590" rtlCol="0"/>
          <a:lstStyle>
            <a:lvl1pPr algn="l">
              <a:defRPr sz="1200"/>
            </a:lvl1pPr>
          </a:lstStyle>
          <a:p>
            <a:endParaRPr lang="en-US"/>
          </a:p>
        </p:txBody>
      </p:sp>
      <p:sp>
        <p:nvSpPr>
          <p:cNvPr id="3" name="Date Placeholder 2"/>
          <p:cNvSpPr>
            <a:spLocks noGrp="1"/>
          </p:cNvSpPr>
          <p:nvPr>
            <p:ph type="dt" sz="quarter" idx="1"/>
          </p:nvPr>
        </p:nvSpPr>
        <p:spPr>
          <a:xfrm>
            <a:off x="3970938" y="0"/>
            <a:ext cx="3037840" cy="464820"/>
          </a:xfrm>
          <a:prstGeom prst="rect">
            <a:avLst/>
          </a:prstGeom>
        </p:spPr>
        <p:txBody>
          <a:bodyPr vert="horz" lIns="93179" tIns="46590" rIns="93179" bIns="46590" rtlCol="0"/>
          <a:lstStyle>
            <a:lvl1pPr algn="r">
              <a:defRPr sz="1200"/>
            </a:lvl1pPr>
          </a:lstStyle>
          <a:p>
            <a:fld id="{A5EA117C-4FF8-4458-8B82-92D5760B7D45}" type="datetimeFigureOut">
              <a:rPr lang="en-US" smtClean="0"/>
              <a:t>1/24/2024</a:t>
            </a:fld>
            <a:endParaRPr lang="en-US"/>
          </a:p>
        </p:txBody>
      </p:sp>
      <p:sp>
        <p:nvSpPr>
          <p:cNvPr id="4" name="Footer Placeholder 3"/>
          <p:cNvSpPr>
            <a:spLocks noGrp="1"/>
          </p:cNvSpPr>
          <p:nvPr>
            <p:ph type="ftr" sz="quarter" idx="2"/>
          </p:nvPr>
        </p:nvSpPr>
        <p:spPr>
          <a:xfrm>
            <a:off x="0" y="8829967"/>
            <a:ext cx="3037840" cy="464820"/>
          </a:xfrm>
          <a:prstGeom prst="rect">
            <a:avLst/>
          </a:prstGeom>
        </p:spPr>
        <p:txBody>
          <a:bodyPr vert="horz" lIns="93179" tIns="46590" rIns="93179" bIns="46590" rtlCol="0" anchor="b"/>
          <a:lstStyle>
            <a:lvl1pPr algn="l">
              <a:defRPr sz="1200"/>
            </a:lvl1pPr>
          </a:lstStyle>
          <a:p>
            <a:endParaRPr lang="en-US"/>
          </a:p>
        </p:txBody>
      </p:sp>
      <p:sp>
        <p:nvSpPr>
          <p:cNvPr id="5" name="Slide Number Placeholder 4"/>
          <p:cNvSpPr>
            <a:spLocks noGrp="1"/>
          </p:cNvSpPr>
          <p:nvPr>
            <p:ph type="sldNum" sz="quarter" idx="3"/>
          </p:nvPr>
        </p:nvSpPr>
        <p:spPr>
          <a:xfrm>
            <a:off x="3970938" y="8829967"/>
            <a:ext cx="3037840" cy="464820"/>
          </a:xfrm>
          <a:prstGeom prst="rect">
            <a:avLst/>
          </a:prstGeom>
        </p:spPr>
        <p:txBody>
          <a:bodyPr vert="horz" lIns="93179" tIns="46590" rIns="93179" bIns="46590" rtlCol="0" anchor="b"/>
          <a:lstStyle>
            <a:lvl1pPr algn="r">
              <a:defRPr sz="1200"/>
            </a:lvl1pPr>
          </a:lstStyle>
          <a:p>
            <a:fld id="{C0846A75-C406-4FB3-9EBC-69569D9CB2A4}" type="slidenum">
              <a:rPr lang="en-US" smtClean="0"/>
              <a:t>‹#›</a:t>
            </a:fld>
            <a:endParaRPr lang="en-US"/>
          </a:p>
        </p:txBody>
      </p:sp>
    </p:spTree>
    <p:extLst>
      <p:ext uri="{BB962C8B-B14F-4D97-AF65-F5344CB8AC3E}">
        <p14:creationId xmlns:p14="http://schemas.microsoft.com/office/powerpoint/2010/main" val="137571294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37840" cy="464820"/>
          </a:xfrm>
          <a:prstGeom prst="rect">
            <a:avLst/>
          </a:prstGeom>
        </p:spPr>
        <p:txBody>
          <a:bodyPr vert="horz" lIns="93179" tIns="46590" rIns="93179" bIns="46590" rtlCol="0"/>
          <a:lstStyle>
            <a:lvl1pPr algn="l">
              <a:defRPr sz="1200"/>
            </a:lvl1pPr>
          </a:lstStyle>
          <a:p>
            <a:endParaRPr lang="en-US"/>
          </a:p>
        </p:txBody>
      </p:sp>
      <p:sp>
        <p:nvSpPr>
          <p:cNvPr id="3" name="Date Placeholder 2"/>
          <p:cNvSpPr>
            <a:spLocks noGrp="1"/>
          </p:cNvSpPr>
          <p:nvPr>
            <p:ph type="dt" idx="1"/>
          </p:nvPr>
        </p:nvSpPr>
        <p:spPr>
          <a:xfrm>
            <a:off x="3970938" y="0"/>
            <a:ext cx="3037840" cy="464820"/>
          </a:xfrm>
          <a:prstGeom prst="rect">
            <a:avLst/>
          </a:prstGeom>
        </p:spPr>
        <p:txBody>
          <a:bodyPr vert="horz" lIns="93179" tIns="46590" rIns="93179" bIns="46590" rtlCol="0"/>
          <a:lstStyle>
            <a:lvl1pPr algn="r">
              <a:defRPr sz="1200"/>
            </a:lvl1pPr>
          </a:lstStyle>
          <a:p>
            <a:fld id="{9BC54E41-E2C5-429C-90C7-7C07780F955C}" type="datetimeFigureOut">
              <a:rPr lang="en-US" smtClean="0"/>
              <a:t>1/24/2024</a:t>
            </a:fld>
            <a:endParaRPr lang="en-US"/>
          </a:p>
        </p:txBody>
      </p:sp>
      <p:sp>
        <p:nvSpPr>
          <p:cNvPr id="4" name="Slide Image Placeholder 3"/>
          <p:cNvSpPr>
            <a:spLocks noGrp="1" noRot="1" noChangeAspect="1"/>
          </p:cNvSpPr>
          <p:nvPr>
            <p:ph type="sldImg" idx="2"/>
          </p:nvPr>
        </p:nvSpPr>
        <p:spPr>
          <a:xfrm>
            <a:off x="407988" y="696913"/>
            <a:ext cx="6196012" cy="3486150"/>
          </a:xfrm>
          <a:prstGeom prst="rect">
            <a:avLst/>
          </a:prstGeom>
          <a:noFill/>
          <a:ln w="12700">
            <a:solidFill>
              <a:prstClr val="black"/>
            </a:solidFill>
          </a:ln>
        </p:spPr>
        <p:txBody>
          <a:bodyPr vert="horz" lIns="93179" tIns="46590" rIns="93179" bIns="46590" rtlCol="0" anchor="ctr"/>
          <a:lstStyle/>
          <a:p>
            <a:endParaRPr lang="en-US"/>
          </a:p>
        </p:txBody>
      </p:sp>
      <p:sp>
        <p:nvSpPr>
          <p:cNvPr id="5" name="Notes Placeholder 4"/>
          <p:cNvSpPr>
            <a:spLocks noGrp="1"/>
          </p:cNvSpPr>
          <p:nvPr>
            <p:ph type="body" sz="quarter" idx="3"/>
          </p:nvPr>
        </p:nvSpPr>
        <p:spPr>
          <a:xfrm>
            <a:off x="701040" y="4415791"/>
            <a:ext cx="5608320" cy="4183380"/>
          </a:xfrm>
          <a:prstGeom prst="rect">
            <a:avLst/>
          </a:prstGeom>
        </p:spPr>
        <p:txBody>
          <a:bodyPr vert="horz" lIns="93179" tIns="46590" rIns="93179" bIns="4659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829967"/>
            <a:ext cx="3037840" cy="464820"/>
          </a:xfrm>
          <a:prstGeom prst="rect">
            <a:avLst/>
          </a:prstGeom>
        </p:spPr>
        <p:txBody>
          <a:bodyPr vert="horz" lIns="93179" tIns="46590" rIns="93179" bIns="46590" rtlCol="0" anchor="b"/>
          <a:lstStyle>
            <a:lvl1pPr algn="l">
              <a:defRPr sz="1200"/>
            </a:lvl1pPr>
          </a:lstStyle>
          <a:p>
            <a:endParaRPr lang="en-US"/>
          </a:p>
        </p:txBody>
      </p:sp>
      <p:sp>
        <p:nvSpPr>
          <p:cNvPr id="7" name="Slide Number Placeholder 6"/>
          <p:cNvSpPr>
            <a:spLocks noGrp="1"/>
          </p:cNvSpPr>
          <p:nvPr>
            <p:ph type="sldNum" sz="quarter" idx="5"/>
          </p:nvPr>
        </p:nvSpPr>
        <p:spPr>
          <a:xfrm>
            <a:off x="3970938" y="8829967"/>
            <a:ext cx="3037840" cy="464820"/>
          </a:xfrm>
          <a:prstGeom prst="rect">
            <a:avLst/>
          </a:prstGeom>
        </p:spPr>
        <p:txBody>
          <a:bodyPr vert="horz" lIns="93179" tIns="46590" rIns="93179" bIns="46590" rtlCol="0" anchor="b"/>
          <a:lstStyle>
            <a:lvl1pPr algn="r">
              <a:defRPr sz="1200"/>
            </a:lvl1pPr>
          </a:lstStyle>
          <a:p>
            <a:fld id="{F0B092B5-A121-4750-8EF5-943FE9424928}" type="slidenum">
              <a:rPr lang="en-US" smtClean="0"/>
              <a:t>‹#›</a:t>
            </a:fld>
            <a:endParaRPr lang="en-US"/>
          </a:p>
        </p:txBody>
      </p:sp>
    </p:spTree>
    <p:extLst>
      <p:ext uri="{BB962C8B-B14F-4D97-AF65-F5344CB8AC3E}">
        <p14:creationId xmlns:p14="http://schemas.microsoft.com/office/powerpoint/2010/main" val="30721475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ilo.org/global/topics/safety-and-health-at-work/lang--en/index.htm"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6012" cy="3486150"/>
          </a:xfrm>
        </p:spPr>
      </p:sp>
      <p:sp>
        <p:nvSpPr>
          <p:cNvPr id="3" name="Notes Placeholder 2"/>
          <p:cNvSpPr>
            <a:spLocks noGrp="1"/>
          </p:cNvSpPr>
          <p:nvPr>
            <p:ph type="body" idx="1"/>
          </p:nvPr>
        </p:nvSpPr>
        <p:spPr/>
        <p:txBody>
          <a:bodyPr/>
          <a:lstStyle/>
          <a:p>
            <a:r>
              <a:rPr lang="en-US" dirty="0"/>
              <a:t>For Developing Countries  </a:t>
            </a:r>
          </a:p>
        </p:txBody>
      </p:sp>
      <p:sp>
        <p:nvSpPr>
          <p:cNvPr id="4" name="Slide Number Placeholder 3"/>
          <p:cNvSpPr>
            <a:spLocks noGrp="1"/>
          </p:cNvSpPr>
          <p:nvPr>
            <p:ph type="sldNum" sz="quarter" idx="10"/>
          </p:nvPr>
        </p:nvSpPr>
        <p:spPr/>
        <p:txBody>
          <a:bodyPr/>
          <a:lstStyle/>
          <a:p>
            <a:fld id="{F0B092B5-A121-4750-8EF5-943FE9424928}" type="slidenum">
              <a:rPr lang="en-US" smtClean="0"/>
              <a:t>1</a:t>
            </a:fld>
            <a:endParaRPr lang="en-US"/>
          </a:p>
        </p:txBody>
      </p:sp>
    </p:spTree>
    <p:extLst>
      <p:ext uri="{BB962C8B-B14F-4D97-AF65-F5344CB8AC3E}">
        <p14:creationId xmlns:p14="http://schemas.microsoft.com/office/powerpoint/2010/main" val="3938258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6012"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0B092B5-A121-4750-8EF5-943FE9424928}" type="slidenum">
              <a:rPr lang="en-US" smtClean="0"/>
              <a:t>11</a:t>
            </a:fld>
            <a:endParaRPr lang="en-US"/>
          </a:p>
        </p:txBody>
      </p:sp>
    </p:spTree>
    <p:extLst>
      <p:ext uri="{BB962C8B-B14F-4D97-AF65-F5344CB8AC3E}">
        <p14:creationId xmlns:p14="http://schemas.microsoft.com/office/powerpoint/2010/main" val="9791147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6012"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0B092B5-A121-4750-8EF5-943FE9424928}" type="slidenum">
              <a:rPr lang="en-US" smtClean="0"/>
              <a:t>12</a:t>
            </a:fld>
            <a:endParaRPr lang="en-US"/>
          </a:p>
        </p:txBody>
      </p:sp>
    </p:spTree>
    <p:extLst>
      <p:ext uri="{BB962C8B-B14F-4D97-AF65-F5344CB8AC3E}">
        <p14:creationId xmlns:p14="http://schemas.microsoft.com/office/powerpoint/2010/main" val="20302985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6012" cy="3486150"/>
          </a:xfrm>
        </p:spPr>
      </p:sp>
      <p:sp>
        <p:nvSpPr>
          <p:cNvPr id="3" name="Notes Placeholder 2"/>
          <p:cNvSpPr>
            <a:spLocks noGrp="1"/>
          </p:cNvSpPr>
          <p:nvPr>
            <p:ph type="body" idx="1"/>
          </p:nvPr>
        </p:nvSpPr>
        <p:spPr/>
        <p:txBody>
          <a:bodyPr/>
          <a:lstStyle/>
          <a:p>
            <a:pPr defTabSz="911291">
              <a:defRPr/>
            </a:pPr>
            <a:r>
              <a:rPr lang="en-US" dirty="0"/>
              <a:t>Only</a:t>
            </a:r>
            <a:r>
              <a:rPr lang="en-US" baseline="0" dirty="0"/>
              <a:t> crystalline silica causes disease. There are three subsets of crystalline silica. Cristobalite, </a:t>
            </a:r>
            <a:r>
              <a:rPr lang="en-US" baseline="0" dirty="0" err="1"/>
              <a:t>trydimite</a:t>
            </a:r>
            <a:r>
              <a:rPr lang="en-US" baseline="0" dirty="0"/>
              <a:t>, and quartz. Cristobalite and </a:t>
            </a:r>
            <a:r>
              <a:rPr lang="en-US" baseline="0" dirty="0" err="1"/>
              <a:t>trydimite</a:t>
            </a:r>
            <a:r>
              <a:rPr lang="en-US" baseline="0" dirty="0"/>
              <a:t> are rare forms of silica; however, quartz is very common, and has been more clearly shown to cause occupational disease. </a:t>
            </a:r>
            <a:endParaRPr lang="en-US" dirty="0"/>
          </a:p>
          <a:p>
            <a:pPr defTabSz="911291">
              <a:defRPr/>
            </a:pPr>
            <a:endParaRPr lang="en-US" dirty="0"/>
          </a:p>
          <a:p>
            <a:pPr defTabSz="911291">
              <a:defRPr/>
            </a:pPr>
            <a:r>
              <a:rPr lang="en-US" dirty="0"/>
              <a:t>Reed- I think I need your subject matter expertize</a:t>
            </a:r>
            <a:r>
              <a:rPr lang="en-US" baseline="0" dirty="0"/>
              <a:t> here. 1. Why is amorphous not a problem. 2. Even if </a:t>
            </a:r>
            <a:r>
              <a:rPr lang="en-US" dirty="0"/>
              <a:t>cristobalite</a:t>
            </a:r>
          </a:p>
          <a:p>
            <a:pPr defTabSz="911291">
              <a:defRPr/>
            </a:pPr>
            <a:r>
              <a:rPr lang="en-US" dirty="0"/>
              <a:t>And </a:t>
            </a:r>
            <a:r>
              <a:rPr lang="en-US" dirty="0" err="1"/>
              <a:t>trydimite</a:t>
            </a:r>
            <a:r>
              <a:rPr lang="en-US" dirty="0"/>
              <a:t> are rare are they still not</a:t>
            </a:r>
            <a:r>
              <a:rPr lang="en-US" baseline="0" dirty="0"/>
              <a:t> a problem?</a:t>
            </a:r>
            <a:endParaRPr lang="en-US" dirty="0"/>
          </a:p>
          <a:p>
            <a:endParaRPr lang="en-US" dirty="0"/>
          </a:p>
        </p:txBody>
      </p:sp>
      <p:sp>
        <p:nvSpPr>
          <p:cNvPr id="4" name="Slide Number Placeholder 3"/>
          <p:cNvSpPr>
            <a:spLocks noGrp="1"/>
          </p:cNvSpPr>
          <p:nvPr>
            <p:ph type="sldNum" sz="quarter" idx="10"/>
          </p:nvPr>
        </p:nvSpPr>
        <p:spPr/>
        <p:txBody>
          <a:bodyPr/>
          <a:lstStyle/>
          <a:p>
            <a:fld id="{F0B092B5-A121-4750-8EF5-943FE9424928}" type="slidenum">
              <a:rPr lang="en-US" smtClean="0"/>
              <a:t>13</a:t>
            </a:fld>
            <a:endParaRPr lang="en-US"/>
          </a:p>
        </p:txBody>
      </p:sp>
    </p:spTree>
    <p:extLst>
      <p:ext uri="{BB962C8B-B14F-4D97-AF65-F5344CB8AC3E}">
        <p14:creationId xmlns:p14="http://schemas.microsoft.com/office/powerpoint/2010/main" val="7902418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6012" cy="3486150"/>
          </a:xfrm>
        </p:spPr>
      </p:sp>
      <p:sp>
        <p:nvSpPr>
          <p:cNvPr id="3" name="Notes Placeholder 2"/>
          <p:cNvSpPr>
            <a:spLocks noGrp="1"/>
          </p:cNvSpPr>
          <p:nvPr>
            <p:ph type="body" idx="1"/>
          </p:nvPr>
        </p:nvSpPr>
        <p:spPr/>
        <p:txBody>
          <a:bodyPr/>
          <a:lstStyle/>
          <a:p>
            <a:r>
              <a:rPr lang="en-US" dirty="0"/>
              <a:t>https://phil.cdc.gov/phil/details.asp</a:t>
            </a:r>
          </a:p>
        </p:txBody>
      </p:sp>
      <p:sp>
        <p:nvSpPr>
          <p:cNvPr id="4" name="Slide Number Placeholder 3"/>
          <p:cNvSpPr>
            <a:spLocks noGrp="1"/>
          </p:cNvSpPr>
          <p:nvPr>
            <p:ph type="sldNum" sz="quarter" idx="10"/>
          </p:nvPr>
        </p:nvSpPr>
        <p:spPr/>
        <p:txBody>
          <a:bodyPr/>
          <a:lstStyle/>
          <a:p>
            <a:fld id="{F0B092B5-A121-4750-8EF5-943FE9424928}" type="slidenum">
              <a:rPr lang="en-US" smtClean="0"/>
              <a:t>14</a:t>
            </a:fld>
            <a:endParaRPr lang="en-US"/>
          </a:p>
        </p:txBody>
      </p:sp>
    </p:spTree>
    <p:extLst>
      <p:ext uri="{BB962C8B-B14F-4D97-AF65-F5344CB8AC3E}">
        <p14:creationId xmlns:p14="http://schemas.microsoft.com/office/powerpoint/2010/main" val="220315605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6012" cy="3486150"/>
          </a:xfrm>
        </p:spPr>
      </p:sp>
      <p:sp>
        <p:nvSpPr>
          <p:cNvPr id="3" name="Notes Placeholder 2"/>
          <p:cNvSpPr>
            <a:spLocks noGrp="1"/>
          </p:cNvSpPr>
          <p:nvPr>
            <p:ph type="body" idx="1"/>
          </p:nvPr>
        </p:nvSpPr>
        <p:spPr/>
        <p:txBody>
          <a:bodyPr/>
          <a:lstStyle/>
          <a:p>
            <a:r>
              <a:rPr lang="en-US" dirty="0"/>
              <a:t>https://phil.cdc.gov/phil/details.asp</a:t>
            </a:r>
          </a:p>
        </p:txBody>
      </p:sp>
      <p:sp>
        <p:nvSpPr>
          <p:cNvPr id="4" name="Slide Number Placeholder 3"/>
          <p:cNvSpPr>
            <a:spLocks noGrp="1"/>
          </p:cNvSpPr>
          <p:nvPr>
            <p:ph type="sldNum" sz="quarter" idx="10"/>
          </p:nvPr>
        </p:nvSpPr>
        <p:spPr/>
        <p:txBody>
          <a:bodyPr/>
          <a:lstStyle/>
          <a:p>
            <a:fld id="{F0B092B5-A121-4750-8EF5-943FE9424928}" type="slidenum">
              <a:rPr lang="en-US" smtClean="0"/>
              <a:t>15</a:t>
            </a:fld>
            <a:endParaRPr lang="en-US"/>
          </a:p>
        </p:txBody>
      </p:sp>
    </p:spTree>
    <p:extLst>
      <p:ext uri="{BB962C8B-B14F-4D97-AF65-F5344CB8AC3E}">
        <p14:creationId xmlns:p14="http://schemas.microsoft.com/office/powerpoint/2010/main" val="278404982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6012" cy="3486150"/>
          </a:xfrm>
        </p:spPr>
      </p:sp>
      <p:sp>
        <p:nvSpPr>
          <p:cNvPr id="3" name="Notes Placeholder 2"/>
          <p:cNvSpPr>
            <a:spLocks noGrp="1"/>
          </p:cNvSpPr>
          <p:nvPr>
            <p:ph type="body" idx="1"/>
          </p:nvPr>
        </p:nvSpPr>
        <p:spPr/>
        <p:txBody>
          <a:bodyPr/>
          <a:lstStyle/>
          <a:p>
            <a:r>
              <a:rPr lang="en-US" dirty="0"/>
              <a:t>https://phil.cdc.gov/phil/details.asp</a:t>
            </a:r>
          </a:p>
        </p:txBody>
      </p:sp>
      <p:sp>
        <p:nvSpPr>
          <p:cNvPr id="4" name="Slide Number Placeholder 3"/>
          <p:cNvSpPr>
            <a:spLocks noGrp="1"/>
          </p:cNvSpPr>
          <p:nvPr>
            <p:ph type="sldNum" sz="quarter" idx="10"/>
          </p:nvPr>
        </p:nvSpPr>
        <p:spPr/>
        <p:txBody>
          <a:bodyPr/>
          <a:lstStyle/>
          <a:p>
            <a:fld id="{F0B092B5-A121-4750-8EF5-943FE9424928}" type="slidenum">
              <a:rPr lang="en-US" smtClean="0"/>
              <a:t>16</a:t>
            </a:fld>
            <a:endParaRPr lang="en-US"/>
          </a:p>
        </p:txBody>
      </p:sp>
    </p:spTree>
    <p:extLst>
      <p:ext uri="{BB962C8B-B14F-4D97-AF65-F5344CB8AC3E}">
        <p14:creationId xmlns:p14="http://schemas.microsoft.com/office/powerpoint/2010/main" val="82828354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6012" cy="3486150"/>
          </a:xfrm>
        </p:spPr>
      </p:sp>
      <p:sp>
        <p:nvSpPr>
          <p:cNvPr id="3" name="Notes Placeholder 2"/>
          <p:cNvSpPr>
            <a:spLocks noGrp="1"/>
          </p:cNvSpPr>
          <p:nvPr>
            <p:ph type="body" idx="1"/>
          </p:nvPr>
        </p:nvSpPr>
        <p:spPr/>
        <p:txBody>
          <a:bodyPr/>
          <a:lstStyle/>
          <a:p>
            <a:r>
              <a:rPr lang="en-US" dirty="0"/>
              <a:t>https://phil.cdc.gov/phil/details.asp</a:t>
            </a:r>
          </a:p>
        </p:txBody>
      </p:sp>
      <p:sp>
        <p:nvSpPr>
          <p:cNvPr id="4" name="Slide Number Placeholder 3"/>
          <p:cNvSpPr>
            <a:spLocks noGrp="1"/>
          </p:cNvSpPr>
          <p:nvPr>
            <p:ph type="sldNum" sz="quarter" idx="10"/>
          </p:nvPr>
        </p:nvSpPr>
        <p:spPr/>
        <p:txBody>
          <a:bodyPr/>
          <a:lstStyle/>
          <a:p>
            <a:fld id="{F0B092B5-A121-4750-8EF5-943FE9424928}" type="slidenum">
              <a:rPr lang="en-US" smtClean="0"/>
              <a:t>17</a:t>
            </a:fld>
            <a:endParaRPr lang="en-US"/>
          </a:p>
        </p:txBody>
      </p:sp>
    </p:spTree>
    <p:extLst>
      <p:ext uri="{BB962C8B-B14F-4D97-AF65-F5344CB8AC3E}">
        <p14:creationId xmlns:p14="http://schemas.microsoft.com/office/powerpoint/2010/main" val="23228027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6012"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0B092B5-A121-4750-8EF5-943FE9424928}" type="slidenum">
              <a:rPr lang="en-US" smtClean="0"/>
              <a:t>20</a:t>
            </a:fld>
            <a:endParaRPr lang="en-US"/>
          </a:p>
        </p:txBody>
      </p:sp>
    </p:spTree>
    <p:extLst>
      <p:ext uri="{BB962C8B-B14F-4D97-AF65-F5344CB8AC3E}">
        <p14:creationId xmlns:p14="http://schemas.microsoft.com/office/powerpoint/2010/main" val="296912852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6012"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0B092B5-A121-4750-8EF5-943FE9424928}" type="slidenum">
              <a:rPr lang="en-US" smtClean="0"/>
              <a:t>21</a:t>
            </a:fld>
            <a:endParaRPr lang="en-US"/>
          </a:p>
        </p:txBody>
      </p:sp>
    </p:spTree>
    <p:extLst>
      <p:ext uri="{BB962C8B-B14F-4D97-AF65-F5344CB8AC3E}">
        <p14:creationId xmlns:p14="http://schemas.microsoft.com/office/powerpoint/2010/main" val="22037793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6012"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0B092B5-A121-4750-8EF5-943FE9424928}" type="slidenum">
              <a:rPr lang="en-US" smtClean="0"/>
              <a:t>22</a:t>
            </a:fld>
            <a:endParaRPr lang="en-US"/>
          </a:p>
        </p:txBody>
      </p:sp>
    </p:spTree>
    <p:extLst>
      <p:ext uri="{BB962C8B-B14F-4D97-AF65-F5344CB8AC3E}">
        <p14:creationId xmlns:p14="http://schemas.microsoft.com/office/powerpoint/2010/main" val="25392515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6012"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0B092B5-A121-4750-8EF5-943FE9424928}" type="slidenum">
              <a:rPr lang="en-US" smtClean="0"/>
              <a:t>2</a:t>
            </a:fld>
            <a:endParaRPr lang="en-US"/>
          </a:p>
        </p:txBody>
      </p:sp>
    </p:spTree>
    <p:extLst>
      <p:ext uri="{BB962C8B-B14F-4D97-AF65-F5344CB8AC3E}">
        <p14:creationId xmlns:p14="http://schemas.microsoft.com/office/powerpoint/2010/main" val="412104345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6012"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0B092B5-A121-4750-8EF5-943FE9424928}" type="slidenum">
              <a:rPr lang="en-US" smtClean="0"/>
              <a:t>23</a:t>
            </a:fld>
            <a:endParaRPr lang="en-US"/>
          </a:p>
        </p:txBody>
      </p:sp>
    </p:spTree>
    <p:extLst>
      <p:ext uri="{BB962C8B-B14F-4D97-AF65-F5344CB8AC3E}">
        <p14:creationId xmlns:p14="http://schemas.microsoft.com/office/powerpoint/2010/main" val="34382862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6012"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0B092B5-A121-4750-8EF5-943FE9424928}" type="slidenum">
              <a:rPr lang="en-US" smtClean="0"/>
              <a:t>24</a:t>
            </a:fld>
            <a:endParaRPr lang="en-US"/>
          </a:p>
        </p:txBody>
      </p:sp>
    </p:spTree>
    <p:extLst>
      <p:ext uri="{BB962C8B-B14F-4D97-AF65-F5344CB8AC3E}">
        <p14:creationId xmlns:p14="http://schemas.microsoft.com/office/powerpoint/2010/main" val="9265792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6012"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0B092B5-A121-4750-8EF5-943FE9424928}" type="slidenum">
              <a:rPr lang="en-US" smtClean="0"/>
              <a:t>25</a:t>
            </a:fld>
            <a:endParaRPr lang="en-US"/>
          </a:p>
        </p:txBody>
      </p:sp>
    </p:spTree>
    <p:extLst>
      <p:ext uri="{BB962C8B-B14F-4D97-AF65-F5344CB8AC3E}">
        <p14:creationId xmlns:p14="http://schemas.microsoft.com/office/powerpoint/2010/main" val="189677206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6012"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0B092B5-A121-4750-8EF5-943FE9424928}" type="slidenum">
              <a:rPr lang="en-US" smtClean="0"/>
              <a:t>26</a:t>
            </a:fld>
            <a:endParaRPr lang="en-US"/>
          </a:p>
        </p:txBody>
      </p:sp>
    </p:spTree>
    <p:extLst>
      <p:ext uri="{BB962C8B-B14F-4D97-AF65-F5344CB8AC3E}">
        <p14:creationId xmlns:p14="http://schemas.microsoft.com/office/powerpoint/2010/main" val="320584636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6012" cy="3486150"/>
          </a:xfrm>
        </p:spPr>
      </p:sp>
      <p:sp>
        <p:nvSpPr>
          <p:cNvPr id="3" name="Notes Placeholder 2"/>
          <p:cNvSpPr>
            <a:spLocks noGrp="1"/>
          </p:cNvSpPr>
          <p:nvPr>
            <p:ph type="body" idx="1"/>
          </p:nvPr>
        </p:nvSpPr>
        <p:spPr/>
        <p:txBody>
          <a:bodyPr/>
          <a:lstStyle/>
          <a:p>
            <a:r>
              <a:rPr lang="en-US" dirty="0"/>
              <a:t>Bolded are those with clear epidemiologic evidence, renal disease and autoimmune</a:t>
            </a:r>
            <a:r>
              <a:rPr lang="en-US" baseline="0" dirty="0"/>
              <a:t> disease have less strong associations. </a:t>
            </a:r>
            <a:endParaRPr lang="en-US" dirty="0"/>
          </a:p>
        </p:txBody>
      </p:sp>
      <p:sp>
        <p:nvSpPr>
          <p:cNvPr id="4" name="Slide Number Placeholder 3"/>
          <p:cNvSpPr>
            <a:spLocks noGrp="1"/>
          </p:cNvSpPr>
          <p:nvPr>
            <p:ph type="sldNum" sz="quarter" idx="10"/>
          </p:nvPr>
        </p:nvSpPr>
        <p:spPr/>
        <p:txBody>
          <a:bodyPr/>
          <a:lstStyle/>
          <a:p>
            <a:fld id="{0DAD4DE3-DC75-46CA-B8DB-88BC8A98AAE2}" type="slidenum">
              <a:rPr lang="en-US" smtClean="0"/>
              <a:t>32</a:t>
            </a:fld>
            <a:endParaRPr lang="en-US"/>
          </a:p>
        </p:txBody>
      </p:sp>
    </p:spTree>
    <p:extLst>
      <p:ext uri="{BB962C8B-B14F-4D97-AF65-F5344CB8AC3E}">
        <p14:creationId xmlns:p14="http://schemas.microsoft.com/office/powerpoint/2010/main" val="334184642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6012" cy="3486150"/>
          </a:xfrm>
        </p:spPr>
      </p:sp>
      <p:sp>
        <p:nvSpPr>
          <p:cNvPr id="3" name="Notes Placeholder 2"/>
          <p:cNvSpPr>
            <a:spLocks noGrp="1"/>
          </p:cNvSpPr>
          <p:nvPr>
            <p:ph type="body" idx="1"/>
          </p:nvPr>
        </p:nvSpPr>
        <p:spPr/>
        <p:txBody>
          <a:bodyPr/>
          <a:lstStyle/>
          <a:p>
            <a:r>
              <a:rPr lang="en-US" dirty="0"/>
              <a:t>Bolded are those with clear epidemiologic evidence, renal disease and autoimmune</a:t>
            </a:r>
            <a:r>
              <a:rPr lang="en-US" baseline="0" dirty="0"/>
              <a:t> disease have less strong associations. </a:t>
            </a:r>
            <a:endParaRPr lang="en-US" dirty="0"/>
          </a:p>
        </p:txBody>
      </p:sp>
      <p:sp>
        <p:nvSpPr>
          <p:cNvPr id="4" name="Slide Number Placeholder 3"/>
          <p:cNvSpPr>
            <a:spLocks noGrp="1"/>
          </p:cNvSpPr>
          <p:nvPr>
            <p:ph type="sldNum" sz="quarter" idx="10"/>
          </p:nvPr>
        </p:nvSpPr>
        <p:spPr/>
        <p:txBody>
          <a:bodyPr/>
          <a:lstStyle/>
          <a:p>
            <a:fld id="{0DAD4DE3-DC75-46CA-B8DB-88BC8A98AAE2}" type="slidenum">
              <a:rPr lang="en-US" smtClean="0"/>
              <a:t>33</a:t>
            </a:fld>
            <a:endParaRPr lang="en-US"/>
          </a:p>
        </p:txBody>
      </p:sp>
    </p:spTree>
    <p:extLst>
      <p:ext uri="{BB962C8B-B14F-4D97-AF65-F5344CB8AC3E}">
        <p14:creationId xmlns:p14="http://schemas.microsoft.com/office/powerpoint/2010/main" val="104717746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6012" cy="3486150"/>
          </a:xfrm>
        </p:spPr>
      </p:sp>
      <p:sp>
        <p:nvSpPr>
          <p:cNvPr id="3" name="Notes Placeholder 2"/>
          <p:cNvSpPr>
            <a:spLocks noGrp="1"/>
          </p:cNvSpPr>
          <p:nvPr>
            <p:ph type="body" idx="1"/>
          </p:nvPr>
        </p:nvSpPr>
        <p:spPr/>
        <p:txBody>
          <a:bodyPr/>
          <a:lstStyle/>
          <a:p>
            <a:r>
              <a:rPr lang="en-US" dirty="0"/>
              <a:t>Bolded are those with clear epidemiologic evidence, renal disease and autoimmune</a:t>
            </a:r>
            <a:r>
              <a:rPr lang="en-US" baseline="0" dirty="0"/>
              <a:t> disease have less strong associations. </a:t>
            </a:r>
          </a:p>
          <a:p>
            <a:endParaRPr lang="en-US" baseline="0" dirty="0"/>
          </a:p>
          <a:p>
            <a:r>
              <a:rPr lang="en-US" dirty="0"/>
              <a:t>https://www.cdc.gov/niosh/topics/chestradiography/ilo.html </a:t>
            </a:r>
          </a:p>
        </p:txBody>
      </p:sp>
      <p:sp>
        <p:nvSpPr>
          <p:cNvPr id="4" name="Slide Number Placeholder 3"/>
          <p:cNvSpPr>
            <a:spLocks noGrp="1"/>
          </p:cNvSpPr>
          <p:nvPr>
            <p:ph type="sldNum" sz="quarter" idx="10"/>
          </p:nvPr>
        </p:nvSpPr>
        <p:spPr/>
        <p:txBody>
          <a:bodyPr/>
          <a:lstStyle/>
          <a:p>
            <a:fld id="{0DAD4DE3-DC75-46CA-B8DB-88BC8A98AAE2}" type="slidenum">
              <a:rPr lang="en-US" smtClean="0"/>
              <a:t>34</a:t>
            </a:fld>
            <a:endParaRPr lang="en-US"/>
          </a:p>
        </p:txBody>
      </p:sp>
    </p:spTree>
    <p:extLst>
      <p:ext uri="{BB962C8B-B14F-4D97-AF65-F5344CB8AC3E}">
        <p14:creationId xmlns:p14="http://schemas.microsoft.com/office/powerpoint/2010/main" val="365469563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6012" cy="3486150"/>
          </a:xfrm>
        </p:spPr>
      </p:sp>
      <p:sp>
        <p:nvSpPr>
          <p:cNvPr id="3" name="Notes Placeholder 2"/>
          <p:cNvSpPr>
            <a:spLocks noGrp="1"/>
          </p:cNvSpPr>
          <p:nvPr>
            <p:ph type="body" idx="1"/>
          </p:nvPr>
        </p:nvSpPr>
        <p:spPr/>
        <p:txBody>
          <a:bodyPr/>
          <a:lstStyle/>
          <a:p>
            <a:r>
              <a:rPr lang="en-US" dirty="0"/>
              <a:t>https://visualsonline.cancer.gov/details.cfm?imageid=9029</a:t>
            </a:r>
          </a:p>
        </p:txBody>
      </p:sp>
      <p:sp>
        <p:nvSpPr>
          <p:cNvPr id="4" name="Slide Number Placeholder 3"/>
          <p:cNvSpPr>
            <a:spLocks noGrp="1"/>
          </p:cNvSpPr>
          <p:nvPr>
            <p:ph type="sldNum" sz="quarter" idx="10"/>
          </p:nvPr>
        </p:nvSpPr>
        <p:spPr/>
        <p:txBody>
          <a:bodyPr/>
          <a:lstStyle/>
          <a:p>
            <a:fld id="{F0B092B5-A121-4750-8EF5-943FE9424928}" type="slidenum">
              <a:rPr lang="en-US" smtClean="0"/>
              <a:t>36</a:t>
            </a:fld>
            <a:endParaRPr lang="en-US"/>
          </a:p>
        </p:txBody>
      </p:sp>
    </p:spTree>
    <p:extLst>
      <p:ext uri="{BB962C8B-B14F-4D97-AF65-F5344CB8AC3E}">
        <p14:creationId xmlns:p14="http://schemas.microsoft.com/office/powerpoint/2010/main" val="293266709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6012" cy="3486150"/>
          </a:xfrm>
        </p:spPr>
      </p:sp>
      <p:sp>
        <p:nvSpPr>
          <p:cNvPr id="3" name="Notes Placeholder 2"/>
          <p:cNvSpPr>
            <a:spLocks noGrp="1"/>
          </p:cNvSpPr>
          <p:nvPr>
            <p:ph type="body" idx="1"/>
          </p:nvPr>
        </p:nvSpPr>
        <p:spPr/>
        <p:txBody>
          <a:bodyPr/>
          <a:lstStyle/>
          <a:p>
            <a:r>
              <a:rPr lang="en-US" dirty="0"/>
              <a:t>https://www.cdc.gov/copd/infographics/copd-awareness.html</a:t>
            </a:r>
          </a:p>
        </p:txBody>
      </p:sp>
      <p:sp>
        <p:nvSpPr>
          <p:cNvPr id="4" name="Slide Number Placeholder 3"/>
          <p:cNvSpPr>
            <a:spLocks noGrp="1"/>
          </p:cNvSpPr>
          <p:nvPr>
            <p:ph type="sldNum" sz="quarter" idx="10"/>
          </p:nvPr>
        </p:nvSpPr>
        <p:spPr/>
        <p:txBody>
          <a:bodyPr/>
          <a:lstStyle/>
          <a:p>
            <a:fld id="{F0B092B5-A121-4750-8EF5-943FE9424928}" type="slidenum">
              <a:rPr lang="en-US" smtClean="0"/>
              <a:t>37</a:t>
            </a:fld>
            <a:endParaRPr lang="en-US"/>
          </a:p>
        </p:txBody>
      </p:sp>
    </p:spTree>
    <p:extLst>
      <p:ext uri="{BB962C8B-B14F-4D97-AF65-F5344CB8AC3E}">
        <p14:creationId xmlns:p14="http://schemas.microsoft.com/office/powerpoint/2010/main" val="311738365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6012" cy="3486150"/>
          </a:xfrm>
        </p:spPr>
      </p:sp>
      <p:sp>
        <p:nvSpPr>
          <p:cNvPr id="3" name="Notes Placeholder 2"/>
          <p:cNvSpPr>
            <a:spLocks noGrp="1"/>
          </p:cNvSpPr>
          <p:nvPr>
            <p:ph type="body" idx="1"/>
          </p:nvPr>
        </p:nvSpPr>
        <p:spPr/>
        <p:txBody>
          <a:bodyPr/>
          <a:lstStyle/>
          <a:p>
            <a:r>
              <a:rPr lang="en-US" dirty="0"/>
              <a:t>Not sure if this is public domain…</a:t>
            </a:r>
          </a:p>
        </p:txBody>
      </p:sp>
      <p:sp>
        <p:nvSpPr>
          <p:cNvPr id="4" name="Slide Number Placeholder 3"/>
          <p:cNvSpPr>
            <a:spLocks noGrp="1"/>
          </p:cNvSpPr>
          <p:nvPr>
            <p:ph type="sldNum" sz="quarter" idx="10"/>
          </p:nvPr>
        </p:nvSpPr>
        <p:spPr/>
        <p:txBody>
          <a:bodyPr/>
          <a:lstStyle/>
          <a:p>
            <a:fld id="{F0B092B5-A121-4750-8EF5-943FE9424928}" type="slidenum">
              <a:rPr lang="en-US" smtClean="0"/>
              <a:t>39</a:t>
            </a:fld>
            <a:endParaRPr lang="en-US"/>
          </a:p>
        </p:txBody>
      </p:sp>
    </p:spTree>
    <p:extLst>
      <p:ext uri="{BB962C8B-B14F-4D97-AF65-F5344CB8AC3E}">
        <p14:creationId xmlns:p14="http://schemas.microsoft.com/office/powerpoint/2010/main" val="122182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6012" cy="3486150"/>
          </a:xfrm>
        </p:spPr>
      </p:sp>
      <p:sp>
        <p:nvSpPr>
          <p:cNvPr id="3" name="Notes Placeholder 2"/>
          <p:cNvSpPr>
            <a:spLocks noGrp="1"/>
          </p:cNvSpPr>
          <p:nvPr>
            <p:ph type="body" idx="1"/>
          </p:nvPr>
        </p:nvSpPr>
        <p:spPr/>
        <p:txBody>
          <a:bodyPr/>
          <a:lstStyle/>
          <a:p>
            <a:r>
              <a:rPr lang="en-US" dirty="0"/>
              <a:t>https://en.wikipedia.org/wiki/Occupational_medicine</a:t>
            </a:r>
          </a:p>
          <a:p>
            <a:r>
              <a:rPr lang="en-US" dirty="0"/>
              <a:t>https://en.wikipedia.org/wiki/Occupational_hygiene</a:t>
            </a:r>
          </a:p>
        </p:txBody>
      </p:sp>
      <p:sp>
        <p:nvSpPr>
          <p:cNvPr id="4" name="Slide Number Placeholder 3"/>
          <p:cNvSpPr>
            <a:spLocks noGrp="1"/>
          </p:cNvSpPr>
          <p:nvPr>
            <p:ph type="sldNum" sz="quarter" idx="10"/>
          </p:nvPr>
        </p:nvSpPr>
        <p:spPr/>
        <p:txBody>
          <a:bodyPr/>
          <a:lstStyle/>
          <a:p>
            <a:fld id="{F0B092B5-A121-4750-8EF5-943FE9424928}" type="slidenum">
              <a:rPr lang="en-US" smtClean="0"/>
              <a:t>3</a:t>
            </a:fld>
            <a:endParaRPr lang="en-US"/>
          </a:p>
        </p:txBody>
      </p:sp>
    </p:spTree>
    <p:extLst>
      <p:ext uri="{BB962C8B-B14F-4D97-AF65-F5344CB8AC3E}">
        <p14:creationId xmlns:p14="http://schemas.microsoft.com/office/powerpoint/2010/main" val="256760802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6012"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0B092B5-A121-4750-8EF5-943FE9424928}" type="slidenum">
              <a:rPr lang="en-US" smtClean="0"/>
              <a:t>43</a:t>
            </a:fld>
            <a:endParaRPr lang="en-US"/>
          </a:p>
        </p:txBody>
      </p:sp>
    </p:spTree>
    <p:extLst>
      <p:ext uri="{BB962C8B-B14F-4D97-AF65-F5344CB8AC3E}">
        <p14:creationId xmlns:p14="http://schemas.microsoft.com/office/powerpoint/2010/main" val="337440472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6012"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0B092B5-A121-4750-8EF5-943FE9424928}" type="slidenum">
              <a:rPr lang="en-US" smtClean="0"/>
              <a:t>45</a:t>
            </a:fld>
            <a:endParaRPr lang="en-US"/>
          </a:p>
        </p:txBody>
      </p:sp>
    </p:spTree>
    <p:extLst>
      <p:ext uri="{BB962C8B-B14F-4D97-AF65-F5344CB8AC3E}">
        <p14:creationId xmlns:p14="http://schemas.microsoft.com/office/powerpoint/2010/main" val="240307530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6012"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25A4326B-B457-4D07-B7D5-A0EEFEC279F7}" type="slidenum">
              <a:rPr lang="en-US" smtClean="0"/>
              <a:t>46</a:t>
            </a:fld>
            <a:endParaRPr lang="en-US"/>
          </a:p>
        </p:txBody>
      </p:sp>
    </p:spTree>
    <p:extLst>
      <p:ext uri="{BB962C8B-B14F-4D97-AF65-F5344CB8AC3E}">
        <p14:creationId xmlns:p14="http://schemas.microsoft.com/office/powerpoint/2010/main" val="393560789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6012" cy="3486150"/>
          </a:xfrm>
        </p:spPr>
      </p:sp>
      <p:sp>
        <p:nvSpPr>
          <p:cNvPr id="3" name="Notes Placeholder 2"/>
          <p:cNvSpPr>
            <a:spLocks noGrp="1"/>
          </p:cNvSpPr>
          <p:nvPr>
            <p:ph type="body" idx="1"/>
          </p:nvPr>
        </p:nvSpPr>
        <p:spPr/>
        <p:txBody>
          <a:bodyPr/>
          <a:lstStyle/>
          <a:p>
            <a:r>
              <a:rPr lang="en-US" dirty="0"/>
              <a:t>Quote from this: https://www.brainyquote.com/authors/alice_hamilton</a:t>
            </a:r>
          </a:p>
        </p:txBody>
      </p:sp>
      <p:sp>
        <p:nvSpPr>
          <p:cNvPr id="4" name="Slide Number Placeholder 3"/>
          <p:cNvSpPr>
            <a:spLocks noGrp="1"/>
          </p:cNvSpPr>
          <p:nvPr>
            <p:ph type="sldNum" sz="quarter" idx="10"/>
          </p:nvPr>
        </p:nvSpPr>
        <p:spPr/>
        <p:txBody>
          <a:bodyPr/>
          <a:lstStyle/>
          <a:p>
            <a:fld id="{F0B092B5-A121-4750-8EF5-943FE9424928}" type="slidenum">
              <a:rPr lang="en-US" smtClean="0"/>
              <a:t>50</a:t>
            </a:fld>
            <a:endParaRPr lang="en-US"/>
          </a:p>
        </p:txBody>
      </p:sp>
    </p:spTree>
    <p:extLst>
      <p:ext uri="{BB962C8B-B14F-4D97-AF65-F5344CB8AC3E}">
        <p14:creationId xmlns:p14="http://schemas.microsoft.com/office/powerpoint/2010/main" val="365877076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6012" cy="3486150"/>
          </a:xfrm>
        </p:spPr>
      </p:sp>
      <p:sp>
        <p:nvSpPr>
          <p:cNvPr id="3" name="Notes Placeholder 2"/>
          <p:cNvSpPr>
            <a:spLocks noGrp="1"/>
          </p:cNvSpPr>
          <p:nvPr>
            <p:ph type="body" idx="1"/>
          </p:nvPr>
        </p:nvSpPr>
        <p:spPr/>
        <p:txBody>
          <a:bodyPr/>
          <a:lstStyle/>
          <a:p>
            <a:r>
              <a:rPr lang="en-US" dirty="0"/>
              <a:t>Image from https://www.cdc.gov/niosh/topics/hierarchy/default.html</a:t>
            </a:r>
          </a:p>
          <a:p>
            <a:endParaRPr lang="en-US" dirty="0"/>
          </a:p>
        </p:txBody>
      </p:sp>
      <p:sp>
        <p:nvSpPr>
          <p:cNvPr id="4" name="Slide Number Placeholder 3"/>
          <p:cNvSpPr>
            <a:spLocks noGrp="1"/>
          </p:cNvSpPr>
          <p:nvPr>
            <p:ph type="sldNum" sz="quarter" idx="10"/>
          </p:nvPr>
        </p:nvSpPr>
        <p:spPr/>
        <p:txBody>
          <a:bodyPr/>
          <a:lstStyle/>
          <a:p>
            <a:fld id="{0DAD4DE3-DC75-46CA-B8DB-88BC8A98AAE2}" type="slidenum">
              <a:rPr lang="en-US" smtClean="0"/>
              <a:t>52</a:t>
            </a:fld>
            <a:endParaRPr lang="en-US"/>
          </a:p>
        </p:txBody>
      </p:sp>
    </p:spTree>
    <p:extLst>
      <p:ext uri="{BB962C8B-B14F-4D97-AF65-F5344CB8AC3E}">
        <p14:creationId xmlns:p14="http://schemas.microsoft.com/office/powerpoint/2010/main" val="321660547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6012" cy="3486150"/>
          </a:xfrm>
        </p:spPr>
      </p:sp>
      <p:sp>
        <p:nvSpPr>
          <p:cNvPr id="3" name="Notes Placeholder 2"/>
          <p:cNvSpPr>
            <a:spLocks noGrp="1"/>
          </p:cNvSpPr>
          <p:nvPr>
            <p:ph type="body" idx="1"/>
          </p:nvPr>
        </p:nvSpPr>
        <p:spPr/>
        <p:txBody>
          <a:bodyPr/>
          <a:lstStyle/>
          <a:p>
            <a:r>
              <a:rPr lang="en-US" dirty="0"/>
              <a:t>https://www.cdc.gov/niosh/docs/92-102/default.html</a:t>
            </a:r>
          </a:p>
        </p:txBody>
      </p:sp>
      <p:sp>
        <p:nvSpPr>
          <p:cNvPr id="4" name="Slide Number Placeholder 3"/>
          <p:cNvSpPr>
            <a:spLocks noGrp="1"/>
          </p:cNvSpPr>
          <p:nvPr>
            <p:ph type="sldNum" sz="quarter" idx="10"/>
          </p:nvPr>
        </p:nvSpPr>
        <p:spPr/>
        <p:txBody>
          <a:bodyPr/>
          <a:lstStyle/>
          <a:p>
            <a:fld id="{0DAD4DE3-DC75-46CA-B8DB-88BC8A98AAE2}" type="slidenum">
              <a:rPr lang="en-US" smtClean="0"/>
              <a:t>53</a:t>
            </a:fld>
            <a:endParaRPr lang="en-US"/>
          </a:p>
        </p:txBody>
      </p:sp>
    </p:spTree>
    <p:extLst>
      <p:ext uri="{BB962C8B-B14F-4D97-AF65-F5344CB8AC3E}">
        <p14:creationId xmlns:p14="http://schemas.microsoft.com/office/powerpoint/2010/main" val="86434808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6012" cy="3486150"/>
          </a:xfrm>
        </p:spPr>
      </p:sp>
      <p:sp>
        <p:nvSpPr>
          <p:cNvPr id="3" name="Notes Placeholder 2"/>
          <p:cNvSpPr>
            <a:spLocks noGrp="1"/>
          </p:cNvSpPr>
          <p:nvPr>
            <p:ph type="body" idx="1"/>
          </p:nvPr>
        </p:nvSpPr>
        <p:spPr/>
        <p:txBody>
          <a:bodyPr/>
          <a:lstStyle/>
          <a:p>
            <a:r>
              <a:rPr lang="en-US" dirty="0"/>
              <a:t>Don’t know if this picture</a:t>
            </a:r>
            <a:r>
              <a:rPr lang="en-US" baseline="0" dirty="0"/>
              <a:t> is copyrighted….</a:t>
            </a:r>
            <a:endParaRPr lang="en-US" dirty="0"/>
          </a:p>
        </p:txBody>
      </p:sp>
      <p:sp>
        <p:nvSpPr>
          <p:cNvPr id="4" name="Slide Number Placeholder 3"/>
          <p:cNvSpPr>
            <a:spLocks noGrp="1"/>
          </p:cNvSpPr>
          <p:nvPr>
            <p:ph type="sldNum" sz="quarter" idx="10"/>
          </p:nvPr>
        </p:nvSpPr>
        <p:spPr/>
        <p:txBody>
          <a:bodyPr/>
          <a:lstStyle/>
          <a:p>
            <a:fld id="{F0B092B5-A121-4750-8EF5-943FE9424928}" type="slidenum">
              <a:rPr lang="en-US" smtClean="0"/>
              <a:t>54</a:t>
            </a:fld>
            <a:endParaRPr lang="en-US"/>
          </a:p>
        </p:txBody>
      </p:sp>
    </p:spTree>
    <p:extLst>
      <p:ext uri="{BB962C8B-B14F-4D97-AF65-F5344CB8AC3E}">
        <p14:creationId xmlns:p14="http://schemas.microsoft.com/office/powerpoint/2010/main" val="325987236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6012"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0B092B5-A121-4750-8EF5-943FE9424928}" type="slidenum">
              <a:rPr lang="en-US" smtClean="0"/>
              <a:t>58</a:t>
            </a:fld>
            <a:endParaRPr lang="en-US"/>
          </a:p>
        </p:txBody>
      </p:sp>
    </p:spTree>
    <p:extLst>
      <p:ext uri="{BB962C8B-B14F-4D97-AF65-F5344CB8AC3E}">
        <p14:creationId xmlns:p14="http://schemas.microsoft.com/office/powerpoint/2010/main" val="161505172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6012" cy="3486150"/>
          </a:xfrm>
        </p:spPr>
      </p:sp>
      <p:sp>
        <p:nvSpPr>
          <p:cNvPr id="3" name="Notes Placeholder 2"/>
          <p:cNvSpPr>
            <a:spLocks noGrp="1"/>
          </p:cNvSpPr>
          <p:nvPr>
            <p:ph type="body" idx="1"/>
          </p:nvPr>
        </p:nvSpPr>
        <p:spPr/>
        <p:txBody>
          <a:bodyPr/>
          <a:lstStyle/>
          <a:p>
            <a:endParaRPr lang="en-US" dirty="0"/>
          </a:p>
          <a:p>
            <a:r>
              <a:rPr lang="en-US" dirty="0"/>
              <a:t>Conveyor</a:t>
            </a:r>
            <a:r>
              <a:rPr lang="en-US" baseline="0" dirty="0"/>
              <a:t> picture: </a:t>
            </a:r>
            <a:r>
              <a:rPr lang="en-US" dirty="0"/>
              <a:t>https://www.cdc.gov/niosh/docs/2015-105/pdfs/2015-105.pdf</a:t>
            </a:r>
          </a:p>
          <a:p>
            <a:endParaRPr lang="en-US" dirty="0"/>
          </a:p>
        </p:txBody>
      </p:sp>
      <p:sp>
        <p:nvSpPr>
          <p:cNvPr id="4" name="Slide Number Placeholder 3"/>
          <p:cNvSpPr>
            <a:spLocks noGrp="1"/>
          </p:cNvSpPr>
          <p:nvPr>
            <p:ph type="sldNum" sz="quarter" idx="10"/>
          </p:nvPr>
        </p:nvSpPr>
        <p:spPr/>
        <p:txBody>
          <a:bodyPr/>
          <a:lstStyle/>
          <a:p>
            <a:fld id="{F0B092B5-A121-4750-8EF5-943FE9424928}" type="slidenum">
              <a:rPr lang="en-US" smtClean="0"/>
              <a:t>62</a:t>
            </a:fld>
            <a:endParaRPr lang="en-US"/>
          </a:p>
        </p:txBody>
      </p:sp>
    </p:spTree>
    <p:extLst>
      <p:ext uri="{BB962C8B-B14F-4D97-AF65-F5344CB8AC3E}">
        <p14:creationId xmlns:p14="http://schemas.microsoft.com/office/powerpoint/2010/main" val="328040905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6012" cy="3486150"/>
          </a:xfrm>
        </p:spPr>
      </p:sp>
      <p:sp>
        <p:nvSpPr>
          <p:cNvPr id="3" name="Notes Placeholder 2"/>
          <p:cNvSpPr>
            <a:spLocks noGrp="1"/>
          </p:cNvSpPr>
          <p:nvPr>
            <p:ph type="body" idx="1"/>
          </p:nvPr>
        </p:nvSpPr>
        <p:spPr/>
        <p:txBody>
          <a:bodyPr/>
          <a:lstStyle/>
          <a:p>
            <a:r>
              <a:rPr lang="en-US" dirty="0"/>
              <a:t>https://www.cdc.gov/niosh/npptl/</a:t>
            </a:r>
          </a:p>
        </p:txBody>
      </p:sp>
      <p:sp>
        <p:nvSpPr>
          <p:cNvPr id="4" name="Slide Number Placeholder 3"/>
          <p:cNvSpPr>
            <a:spLocks noGrp="1"/>
          </p:cNvSpPr>
          <p:nvPr>
            <p:ph type="sldNum" sz="quarter" idx="10"/>
          </p:nvPr>
        </p:nvSpPr>
        <p:spPr/>
        <p:txBody>
          <a:bodyPr/>
          <a:lstStyle/>
          <a:p>
            <a:fld id="{F0B092B5-A121-4750-8EF5-943FE9424928}" type="slidenum">
              <a:rPr lang="en-US" smtClean="0"/>
              <a:t>65</a:t>
            </a:fld>
            <a:endParaRPr lang="en-US"/>
          </a:p>
        </p:txBody>
      </p:sp>
    </p:spTree>
    <p:extLst>
      <p:ext uri="{BB962C8B-B14F-4D97-AF65-F5344CB8AC3E}">
        <p14:creationId xmlns:p14="http://schemas.microsoft.com/office/powerpoint/2010/main" val="34597377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6012" cy="3486150"/>
          </a:xfrm>
        </p:spPr>
      </p:sp>
      <p:sp>
        <p:nvSpPr>
          <p:cNvPr id="3" name="Notes Placeholder 2"/>
          <p:cNvSpPr>
            <a:spLocks noGrp="1"/>
          </p:cNvSpPr>
          <p:nvPr>
            <p:ph type="body" idx="1"/>
          </p:nvPr>
        </p:nvSpPr>
        <p:spPr/>
        <p:txBody>
          <a:bodyPr/>
          <a:lstStyle/>
          <a:p>
            <a:r>
              <a:rPr lang="en-US" dirty="0"/>
              <a:t>According to the </a:t>
            </a:r>
            <a:r>
              <a:rPr lang="en-US" dirty="0">
                <a:hlinkClick r:id="rId3"/>
              </a:rPr>
              <a:t>International </a:t>
            </a:r>
            <a:r>
              <a:rPr lang="en-US" dirty="0" err="1">
                <a:hlinkClick r:id="rId3"/>
              </a:rPr>
              <a:t>Labour</a:t>
            </a:r>
            <a:r>
              <a:rPr lang="en-US" dirty="0">
                <a:hlinkClick r:id="rId3"/>
              </a:rPr>
              <a:t> Organization</a:t>
            </a:r>
            <a:r>
              <a:rPr lang="en-US" dirty="0"/>
              <a:t>, g</a:t>
            </a:r>
          </a:p>
        </p:txBody>
      </p:sp>
      <p:sp>
        <p:nvSpPr>
          <p:cNvPr id="4" name="Slide Number Placeholder 3"/>
          <p:cNvSpPr>
            <a:spLocks noGrp="1"/>
          </p:cNvSpPr>
          <p:nvPr>
            <p:ph type="sldNum" sz="quarter" idx="10"/>
          </p:nvPr>
        </p:nvSpPr>
        <p:spPr/>
        <p:txBody>
          <a:bodyPr/>
          <a:lstStyle/>
          <a:p>
            <a:fld id="{F0B092B5-A121-4750-8EF5-943FE9424928}" type="slidenum">
              <a:rPr lang="en-US" smtClean="0"/>
              <a:t>4</a:t>
            </a:fld>
            <a:endParaRPr lang="en-US"/>
          </a:p>
        </p:txBody>
      </p:sp>
    </p:spTree>
    <p:extLst>
      <p:ext uri="{BB962C8B-B14F-4D97-AF65-F5344CB8AC3E}">
        <p14:creationId xmlns:p14="http://schemas.microsoft.com/office/powerpoint/2010/main" val="207412411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6012"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0B092B5-A121-4750-8EF5-943FE9424928}" type="slidenum">
              <a:rPr lang="en-US" smtClean="0"/>
              <a:t>66</a:t>
            </a:fld>
            <a:endParaRPr lang="en-US"/>
          </a:p>
        </p:txBody>
      </p:sp>
    </p:spTree>
    <p:extLst>
      <p:ext uri="{BB962C8B-B14F-4D97-AF65-F5344CB8AC3E}">
        <p14:creationId xmlns:p14="http://schemas.microsoft.com/office/powerpoint/2010/main" val="259398564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6012" cy="3486150"/>
          </a:xfrm>
        </p:spPr>
      </p:sp>
      <p:sp>
        <p:nvSpPr>
          <p:cNvPr id="3" name="Notes Placeholder 2"/>
          <p:cNvSpPr>
            <a:spLocks noGrp="1"/>
          </p:cNvSpPr>
          <p:nvPr>
            <p:ph type="body" idx="1"/>
          </p:nvPr>
        </p:nvSpPr>
        <p:spPr/>
        <p:txBody>
          <a:bodyPr/>
          <a:lstStyle/>
          <a:p>
            <a:r>
              <a:rPr lang="en-US" dirty="0"/>
              <a:t>https://www.osha.gov/Publications/silicosis.html</a:t>
            </a:r>
          </a:p>
        </p:txBody>
      </p:sp>
      <p:sp>
        <p:nvSpPr>
          <p:cNvPr id="4" name="Slide Number Placeholder 3"/>
          <p:cNvSpPr>
            <a:spLocks noGrp="1"/>
          </p:cNvSpPr>
          <p:nvPr>
            <p:ph type="sldNum" sz="quarter" idx="10"/>
          </p:nvPr>
        </p:nvSpPr>
        <p:spPr/>
        <p:txBody>
          <a:bodyPr/>
          <a:lstStyle/>
          <a:p>
            <a:fld id="{F0B092B5-A121-4750-8EF5-943FE9424928}" type="slidenum">
              <a:rPr lang="en-US" smtClean="0"/>
              <a:t>67</a:t>
            </a:fld>
            <a:endParaRPr lang="en-US"/>
          </a:p>
        </p:txBody>
      </p:sp>
    </p:spTree>
    <p:extLst>
      <p:ext uri="{BB962C8B-B14F-4D97-AF65-F5344CB8AC3E}">
        <p14:creationId xmlns:p14="http://schemas.microsoft.com/office/powerpoint/2010/main" val="37949400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6012" cy="3486150"/>
          </a:xfrm>
        </p:spPr>
      </p:sp>
      <p:sp>
        <p:nvSpPr>
          <p:cNvPr id="3" name="Notes Placeholder 2"/>
          <p:cNvSpPr>
            <a:spLocks noGrp="1"/>
          </p:cNvSpPr>
          <p:nvPr>
            <p:ph type="body" idx="1"/>
          </p:nvPr>
        </p:nvSpPr>
        <p:spPr/>
        <p:txBody>
          <a:bodyPr/>
          <a:lstStyle/>
          <a:p>
            <a:r>
              <a:rPr lang="en-US" dirty="0"/>
              <a:t>Picture here</a:t>
            </a:r>
          </a:p>
        </p:txBody>
      </p:sp>
      <p:sp>
        <p:nvSpPr>
          <p:cNvPr id="4" name="Slide Number Placeholder 3"/>
          <p:cNvSpPr>
            <a:spLocks noGrp="1"/>
          </p:cNvSpPr>
          <p:nvPr>
            <p:ph type="sldNum" sz="quarter" idx="10"/>
          </p:nvPr>
        </p:nvSpPr>
        <p:spPr/>
        <p:txBody>
          <a:bodyPr/>
          <a:lstStyle/>
          <a:p>
            <a:fld id="{F0B092B5-A121-4750-8EF5-943FE9424928}" type="slidenum">
              <a:rPr lang="en-US" smtClean="0"/>
              <a:t>6</a:t>
            </a:fld>
            <a:endParaRPr lang="en-US"/>
          </a:p>
        </p:txBody>
      </p:sp>
    </p:spTree>
    <p:extLst>
      <p:ext uri="{BB962C8B-B14F-4D97-AF65-F5344CB8AC3E}">
        <p14:creationId xmlns:p14="http://schemas.microsoft.com/office/powerpoint/2010/main" val="26114162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6012" cy="3486150"/>
          </a:xfrm>
        </p:spPr>
      </p:sp>
      <p:sp>
        <p:nvSpPr>
          <p:cNvPr id="3" name="Notes Placeholder 2"/>
          <p:cNvSpPr>
            <a:spLocks noGrp="1"/>
          </p:cNvSpPr>
          <p:nvPr>
            <p:ph type="body" idx="1"/>
          </p:nvPr>
        </p:nvSpPr>
        <p:spPr/>
        <p:txBody>
          <a:bodyPr/>
          <a:lstStyle/>
          <a:p>
            <a:r>
              <a:rPr lang="en-US" dirty="0"/>
              <a:t>Silica is</a:t>
            </a:r>
            <a:r>
              <a:rPr lang="en-US" baseline="0" dirty="0"/>
              <a:t> a group of minerals, in which silicon and oxygen combine. Silicon and oxygen are the two most abundant elements in the earth’s crust. Silica is naturally occurring, and is generally separated into two types of silica. </a:t>
            </a:r>
            <a:endParaRPr lang="en-US" dirty="0"/>
          </a:p>
        </p:txBody>
      </p:sp>
      <p:sp>
        <p:nvSpPr>
          <p:cNvPr id="4" name="Slide Number Placeholder 3"/>
          <p:cNvSpPr>
            <a:spLocks noGrp="1"/>
          </p:cNvSpPr>
          <p:nvPr>
            <p:ph type="sldNum" sz="quarter" idx="10"/>
          </p:nvPr>
        </p:nvSpPr>
        <p:spPr/>
        <p:txBody>
          <a:bodyPr/>
          <a:lstStyle/>
          <a:p>
            <a:fld id="{F0B092B5-A121-4750-8EF5-943FE9424928}" type="slidenum">
              <a:rPr lang="en-US" smtClean="0"/>
              <a:t>7</a:t>
            </a:fld>
            <a:endParaRPr lang="en-US"/>
          </a:p>
        </p:txBody>
      </p:sp>
    </p:spTree>
    <p:extLst>
      <p:ext uri="{BB962C8B-B14F-4D97-AF65-F5344CB8AC3E}">
        <p14:creationId xmlns:p14="http://schemas.microsoft.com/office/powerpoint/2010/main" val="13381316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6012" cy="3486150"/>
          </a:xfrm>
        </p:spPr>
      </p:sp>
      <p:sp>
        <p:nvSpPr>
          <p:cNvPr id="3" name="Notes Placeholder 2"/>
          <p:cNvSpPr>
            <a:spLocks noGrp="1"/>
          </p:cNvSpPr>
          <p:nvPr>
            <p:ph type="body" idx="1"/>
          </p:nvPr>
        </p:nvSpPr>
        <p:spPr/>
        <p:txBody>
          <a:bodyPr/>
          <a:lstStyle/>
          <a:p>
            <a:r>
              <a:rPr lang="en-US" dirty="0"/>
              <a:t>The first, is a crystalline solid, whose components are uniformly</a:t>
            </a:r>
            <a:r>
              <a:rPr lang="en-US" baseline="0" dirty="0"/>
              <a:t> arranged, as shown here. The other primary type of silica, is the amorphous solid form, where the molecules are randomly arranged. </a:t>
            </a:r>
            <a:endParaRPr lang="en-US" dirty="0"/>
          </a:p>
          <a:p>
            <a:endParaRPr lang="en-US" dirty="0"/>
          </a:p>
          <a:p>
            <a:r>
              <a:rPr lang="en-US" dirty="0"/>
              <a:t>https://sciencestruck.com/crystalline-vs-amorphous-solids-difference</a:t>
            </a:r>
          </a:p>
        </p:txBody>
      </p:sp>
      <p:sp>
        <p:nvSpPr>
          <p:cNvPr id="4" name="Slide Number Placeholder 3"/>
          <p:cNvSpPr>
            <a:spLocks noGrp="1"/>
          </p:cNvSpPr>
          <p:nvPr>
            <p:ph type="sldNum" sz="quarter" idx="10"/>
          </p:nvPr>
        </p:nvSpPr>
        <p:spPr/>
        <p:txBody>
          <a:bodyPr/>
          <a:lstStyle/>
          <a:p>
            <a:fld id="{F0B092B5-A121-4750-8EF5-943FE9424928}" type="slidenum">
              <a:rPr lang="en-US" smtClean="0"/>
              <a:t>8</a:t>
            </a:fld>
            <a:endParaRPr lang="en-US"/>
          </a:p>
        </p:txBody>
      </p:sp>
    </p:spTree>
    <p:extLst>
      <p:ext uri="{BB962C8B-B14F-4D97-AF65-F5344CB8AC3E}">
        <p14:creationId xmlns:p14="http://schemas.microsoft.com/office/powerpoint/2010/main" val="11516667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6012" cy="3486150"/>
          </a:xfrm>
        </p:spPr>
      </p:sp>
      <p:sp>
        <p:nvSpPr>
          <p:cNvPr id="3" name="Notes Placeholder 2"/>
          <p:cNvSpPr>
            <a:spLocks noGrp="1"/>
          </p:cNvSpPr>
          <p:nvPr>
            <p:ph type="body" idx="1"/>
          </p:nvPr>
        </p:nvSpPr>
        <p:spPr/>
        <p:txBody>
          <a:bodyPr/>
          <a:lstStyle/>
          <a:p>
            <a:pPr defTabSz="911291">
              <a:defRPr/>
            </a:pPr>
            <a:r>
              <a:rPr lang="en-US" baseline="0" dirty="0"/>
              <a:t>Crystalline silica causes long term disease, silicosis. There are three subsets of crystalline silica. Cristobalite, </a:t>
            </a:r>
            <a:r>
              <a:rPr lang="en-US" baseline="0" dirty="0" err="1"/>
              <a:t>trydimite</a:t>
            </a:r>
            <a:r>
              <a:rPr lang="en-US" baseline="0" dirty="0"/>
              <a:t>, and quartz. </a:t>
            </a:r>
            <a:r>
              <a:rPr lang="en-US" baseline="0" dirty="0" err="1"/>
              <a:t>Christobalite</a:t>
            </a:r>
            <a:r>
              <a:rPr lang="en-US" baseline="0" dirty="0"/>
              <a:t> and </a:t>
            </a:r>
            <a:r>
              <a:rPr lang="en-US" baseline="0" dirty="0" err="1"/>
              <a:t>trydimite</a:t>
            </a:r>
            <a:r>
              <a:rPr lang="en-US" baseline="0" dirty="0"/>
              <a:t> are rare forms of silica; however, quartz is very common, and has been more clearly shown to cause occupational disease. Therefore for the remainder of this talk, we will focus on quartz. </a:t>
            </a:r>
            <a:endParaRPr lang="en-US" dirty="0"/>
          </a:p>
          <a:p>
            <a:endParaRPr lang="en-US" dirty="0"/>
          </a:p>
        </p:txBody>
      </p:sp>
      <p:sp>
        <p:nvSpPr>
          <p:cNvPr id="4" name="Slide Number Placeholder 3"/>
          <p:cNvSpPr>
            <a:spLocks noGrp="1"/>
          </p:cNvSpPr>
          <p:nvPr>
            <p:ph type="sldNum" sz="quarter" idx="10"/>
          </p:nvPr>
        </p:nvSpPr>
        <p:spPr/>
        <p:txBody>
          <a:bodyPr/>
          <a:lstStyle/>
          <a:p>
            <a:fld id="{F0B092B5-A121-4750-8EF5-943FE9424928}" type="slidenum">
              <a:rPr lang="en-US" smtClean="0"/>
              <a:t>9</a:t>
            </a:fld>
            <a:endParaRPr lang="en-US"/>
          </a:p>
        </p:txBody>
      </p:sp>
    </p:spTree>
    <p:extLst>
      <p:ext uri="{BB962C8B-B14F-4D97-AF65-F5344CB8AC3E}">
        <p14:creationId xmlns:p14="http://schemas.microsoft.com/office/powerpoint/2010/main" val="38375842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07988" y="696913"/>
            <a:ext cx="6196012" cy="348615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0B092B5-A121-4750-8EF5-943FE9424928}" type="slidenum">
              <a:rPr lang="en-US" smtClean="0"/>
              <a:t>10</a:t>
            </a:fld>
            <a:endParaRPr lang="en-US"/>
          </a:p>
        </p:txBody>
      </p:sp>
    </p:spTree>
    <p:extLst>
      <p:ext uri="{BB962C8B-B14F-4D97-AF65-F5344CB8AC3E}">
        <p14:creationId xmlns:p14="http://schemas.microsoft.com/office/powerpoint/2010/main" val="36433182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91844" y="332656"/>
            <a:ext cx="10949120" cy="1143000"/>
          </a:xfrm>
        </p:spPr>
        <p:txBody>
          <a:bodyPr/>
          <a:lstStyle/>
          <a:p>
            <a:r>
              <a:rPr lang="en-US"/>
              <a:t>Click to edit Master title style</a:t>
            </a:r>
            <a:endParaRPr lang="en-GB" dirty="0"/>
          </a:p>
        </p:txBody>
      </p:sp>
      <p:sp>
        <p:nvSpPr>
          <p:cNvPr id="3" name="Content Placeholder 2"/>
          <p:cNvSpPr>
            <a:spLocks noGrp="1"/>
          </p:cNvSpPr>
          <p:nvPr>
            <p:ph idx="1"/>
          </p:nvPr>
        </p:nvSpPr>
        <p:spPr>
          <a:xfrm>
            <a:off x="621440" y="1628800"/>
            <a:ext cx="10972800" cy="446449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Slide Number Placeholder 2">
            <a:extLst>
              <a:ext uri="{FF2B5EF4-FFF2-40B4-BE49-F238E27FC236}">
                <a16:creationId xmlns:a16="http://schemas.microsoft.com/office/drawing/2014/main" id="{3C051787-32B3-8D78-4CD1-ED412C079AD0}"/>
              </a:ext>
            </a:extLst>
          </p:cNvPr>
          <p:cNvSpPr>
            <a:spLocks noGrp="1"/>
          </p:cNvSpPr>
          <p:nvPr>
            <p:ph type="sldNum" sz="quarter" idx="10"/>
          </p:nvPr>
        </p:nvSpPr>
        <p:spPr/>
        <p:txBody>
          <a:bodyPr/>
          <a:lstStyle>
            <a:lvl1pPr>
              <a:defRPr/>
            </a:lvl1pPr>
          </a:lstStyle>
          <a:p>
            <a:fld id="{ED7FD7C4-914D-4FE6-BFE6-A59CC827CFA6}" type="slidenum">
              <a:rPr lang="en-US" smtClean="0"/>
              <a:t>‹#›</a:t>
            </a:fld>
            <a:endParaRPr lang="en-US"/>
          </a:p>
        </p:txBody>
      </p:sp>
    </p:spTree>
    <p:extLst>
      <p:ext uri="{BB962C8B-B14F-4D97-AF65-F5344CB8AC3E}">
        <p14:creationId xmlns:p14="http://schemas.microsoft.com/office/powerpoint/2010/main" val="106969527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5" name="Footer Placeholder 4"/>
          <p:cNvSpPr>
            <a:spLocks noGrp="1"/>
          </p:cNvSpPr>
          <p:nvPr>
            <p:ph type="ftr" sz="quarter" idx="11"/>
          </p:nvPr>
        </p:nvSpPr>
        <p:spPr>
          <a:xfrm>
            <a:off x="2489200" y="6356351"/>
            <a:ext cx="6248400" cy="365125"/>
          </a:xfrm>
        </p:spPr>
        <p:txBody>
          <a:bodyPr/>
          <a:lstStyle/>
          <a:p>
            <a:r>
              <a:rPr lang="en-US"/>
              <a:t>© 2023 Occupational Hygiene Training Association Ltd (OHTA)</a:t>
            </a:r>
            <a:endParaRPr lang="en-US" dirty="0"/>
          </a:p>
        </p:txBody>
      </p:sp>
      <p:sp>
        <p:nvSpPr>
          <p:cNvPr id="6" name="Slide Number Placeholder 5"/>
          <p:cNvSpPr>
            <a:spLocks noGrp="1"/>
          </p:cNvSpPr>
          <p:nvPr>
            <p:ph type="sldNum" sz="quarter" idx="12"/>
          </p:nvPr>
        </p:nvSpPr>
        <p:spPr/>
        <p:txBody>
          <a:bodyPr/>
          <a:lstStyle/>
          <a:p>
            <a:endParaRPr lang="en-US" dirty="0"/>
          </a:p>
          <a:p>
            <a:fld id="{ED7FD7C4-914D-4FE6-BFE6-A59CC827CFA6}" type="slidenum">
              <a:rPr lang="en-US" smtClean="0"/>
              <a:pPr/>
              <a:t>‹#›</a:t>
            </a:fld>
            <a:endParaRPr lang="en-US" dirty="0"/>
          </a:p>
          <a:p>
            <a:endParaRPr lang="en-US" dirty="0"/>
          </a:p>
        </p:txBody>
      </p:sp>
    </p:spTree>
    <p:extLst>
      <p:ext uri="{BB962C8B-B14F-4D97-AF65-F5344CB8AC3E}">
        <p14:creationId xmlns:p14="http://schemas.microsoft.com/office/powerpoint/2010/main" val="3655108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609600" y="6356351"/>
            <a:ext cx="2057400" cy="227011"/>
          </a:xfrm>
          <a:prstGeom prst="rect">
            <a:avLst/>
          </a:prstGeom>
        </p:spPr>
        <p:txBody>
          <a:bodyPr/>
          <a:lstStyle/>
          <a:p>
            <a:endParaRPr lang="en-US"/>
          </a:p>
        </p:txBody>
      </p:sp>
      <p:sp>
        <p:nvSpPr>
          <p:cNvPr id="6" name="Footer Placeholder 5"/>
          <p:cNvSpPr>
            <a:spLocks noGrp="1"/>
          </p:cNvSpPr>
          <p:nvPr>
            <p:ph type="ftr" sz="quarter" idx="11"/>
          </p:nvPr>
        </p:nvSpPr>
        <p:spPr/>
        <p:txBody>
          <a:bodyPr/>
          <a:lstStyle/>
          <a:p>
            <a:r>
              <a:rPr lang="en-US"/>
              <a:t>© 2023 Occupational Hygiene Training Association Ltd (OHTA)</a:t>
            </a:r>
          </a:p>
        </p:txBody>
      </p:sp>
      <p:sp>
        <p:nvSpPr>
          <p:cNvPr id="7" name="Slide Number Placeholder 6"/>
          <p:cNvSpPr>
            <a:spLocks noGrp="1"/>
          </p:cNvSpPr>
          <p:nvPr>
            <p:ph type="sldNum" sz="quarter" idx="12"/>
          </p:nvPr>
        </p:nvSpPr>
        <p:spPr/>
        <p:txBody>
          <a:bodyPr/>
          <a:lstStyle/>
          <a:p>
            <a:fld id="{ED7FD7C4-914D-4FE6-BFE6-A59CC827CFA6}" type="slidenum">
              <a:rPr lang="en-US" smtClean="0"/>
              <a:t>‹#›</a:t>
            </a:fld>
            <a:endParaRPr lang="en-US"/>
          </a:p>
        </p:txBody>
      </p:sp>
    </p:spTree>
    <p:extLst>
      <p:ext uri="{BB962C8B-B14F-4D97-AF65-F5344CB8AC3E}">
        <p14:creationId xmlns:p14="http://schemas.microsoft.com/office/powerpoint/2010/main" val="15813607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p>
            <a:r>
              <a:rPr lang="en-US"/>
              <a:t>Click to edit Master title style</a:t>
            </a:r>
          </a:p>
        </p:txBody>
      </p:sp>
      <p:sp>
        <p:nvSpPr>
          <p:cNvPr id="3" name="Text Placeholder 2"/>
          <p:cNvSpPr>
            <a:spLocks noGrp="1"/>
          </p:cNvSpPr>
          <p:nvPr>
            <p:ph type="body" sz="half" idx="1"/>
          </p:nvPr>
        </p:nvSpPr>
        <p:spPr>
          <a:xfrm>
            <a:off x="609600" y="1600201"/>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p:cNvSpPr>
            <a:spLocks noGrp="1" noChangeArrowheads="1"/>
          </p:cNvSpPr>
          <p:nvPr>
            <p:ph type="dt" sz="half" idx="10"/>
          </p:nvPr>
        </p:nvSpPr>
        <p:spPr>
          <a:xfrm>
            <a:off x="609600" y="6356351"/>
            <a:ext cx="2057400" cy="227011"/>
          </a:xfrm>
          <a:prstGeom prst="rect">
            <a:avLst/>
          </a:prstGeom>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r>
              <a:rPr lang="en-US"/>
              <a:t>© 2023 Occupational Hygiene Training Association Ltd (OHTA)</a:t>
            </a:r>
          </a:p>
        </p:txBody>
      </p:sp>
      <p:sp>
        <p:nvSpPr>
          <p:cNvPr id="7" name="Rectangle 6"/>
          <p:cNvSpPr>
            <a:spLocks noGrp="1" noChangeArrowheads="1"/>
          </p:cNvSpPr>
          <p:nvPr>
            <p:ph type="sldNum" sz="quarter" idx="12"/>
          </p:nvPr>
        </p:nvSpPr>
        <p:spPr>
          <a:ln/>
        </p:spPr>
        <p:txBody>
          <a:bodyPr/>
          <a:lstStyle>
            <a:lvl1pPr>
              <a:defRPr/>
            </a:lvl1pPr>
          </a:lstStyle>
          <a:p>
            <a:pPr>
              <a:defRPr/>
            </a:pPr>
            <a:fld id="{32CA201A-6E82-4B8B-A183-4D1114BFDD25}" type="slidenum">
              <a:rPr lang="en-US"/>
              <a:pPr>
                <a:defRPr/>
              </a:pPr>
              <a:t>‹#›</a:t>
            </a:fld>
            <a:endParaRPr lang="en-US"/>
          </a:p>
        </p:txBody>
      </p:sp>
    </p:spTree>
    <p:extLst>
      <p:ext uri="{BB962C8B-B14F-4D97-AF65-F5344CB8AC3E}">
        <p14:creationId xmlns:p14="http://schemas.microsoft.com/office/powerpoint/2010/main" val="34556416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61889" y="1916832"/>
            <a:ext cx="10949120" cy="1143000"/>
          </a:xfrm>
        </p:spPr>
        <p:txBody>
          <a:bodyPr/>
          <a:lstStyle/>
          <a:p>
            <a:r>
              <a:rPr lang="en-US"/>
              <a:t>Click to edit Master title style</a:t>
            </a:r>
            <a:endParaRPr lang="en-GB" dirty="0"/>
          </a:p>
        </p:txBody>
      </p:sp>
      <p:sp>
        <p:nvSpPr>
          <p:cNvPr id="3" name="Content Placeholder 2"/>
          <p:cNvSpPr>
            <a:spLocks noGrp="1"/>
          </p:cNvSpPr>
          <p:nvPr>
            <p:ph idx="1"/>
          </p:nvPr>
        </p:nvSpPr>
        <p:spPr>
          <a:xfrm>
            <a:off x="621440" y="3429000"/>
            <a:ext cx="10972800" cy="266429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4" name="Slide Number Placeholder 2">
            <a:extLst>
              <a:ext uri="{FF2B5EF4-FFF2-40B4-BE49-F238E27FC236}">
                <a16:creationId xmlns:a16="http://schemas.microsoft.com/office/drawing/2014/main" id="{9B59802E-6DCB-3342-A946-7BDCAE574C3C}"/>
              </a:ext>
            </a:extLst>
          </p:cNvPr>
          <p:cNvSpPr>
            <a:spLocks noGrp="1"/>
          </p:cNvSpPr>
          <p:nvPr>
            <p:ph type="sldNum" sz="quarter" idx="10"/>
          </p:nvPr>
        </p:nvSpPr>
        <p:spPr/>
        <p:txBody>
          <a:bodyPr/>
          <a:lstStyle>
            <a:lvl1pPr>
              <a:defRPr/>
            </a:lvl1pPr>
          </a:lstStyle>
          <a:p>
            <a:pPr>
              <a:defRPr/>
            </a:pPr>
            <a:fld id="{2C972BF1-38FC-4DAB-BE40-E01C52BAB293}" type="slidenum">
              <a:rPr lang="en-GB"/>
              <a:pPr>
                <a:defRPr/>
              </a:pPr>
              <a:t>‹#›</a:t>
            </a:fld>
            <a:endParaRPr lang="en-GB" dirty="0"/>
          </a:p>
        </p:txBody>
      </p:sp>
    </p:spTree>
    <p:extLst>
      <p:ext uri="{BB962C8B-B14F-4D97-AF65-F5344CB8AC3E}">
        <p14:creationId xmlns:p14="http://schemas.microsoft.com/office/powerpoint/2010/main" val="243157092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pn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5.xml"/><Relationship Id="rId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297F027D-12F1-FEC0-96B9-6DB491F79A2C}"/>
              </a:ext>
            </a:extLst>
          </p:cNvPr>
          <p:cNvSpPr>
            <a:spLocks noGrp="1" noChangeArrowheads="1"/>
          </p:cNvSpPr>
          <p:nvPr>
            <p:ph type="title"/>
          </p:nvPr>
        </p:nvSpPr>
        <p:spPr bwMode="auto">
          <a:xfrm>
            <a:off x="684213" y="333375"/>
            <a:ext cx="10948987"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360514E7-688E-629E-6BE6-4375A2E60BB0}"/>
              </a:ext>
            </a:extLst>
          </p:cNvPr>
          <p:cNvSpPr>
            <a:spLocks noGrp="1" noChangeArrowheads="1"/>
          </p:cNvSpPr>
          <p:nvPr>
            <p:ph type="body" idx="1"/>
          </p:nvPr>
        </p:nvSpPr>
        <p:spPr bwMode="auto">
          <a:xfrm>
            <a:off x="648677" y="1651793"/>
            <a:ext cx="10972800" cy="462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pic>
        <p:nvPicPr>
          <p:cNvPr id="1028" name="Picture 3">
            <a:extLst>
              <a:ext uri="{FF2B5EF4-FFF2-40B4-BE49-F238E27FC236}">
                <a16:creationId xmlns:a16="http://schemas.microsoft.com/office/drawing/2014/main" id="{41BFFDC0-6B3E-8087-E45C-5D2C311284E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70188" y="6417927"/>
            <a:ext cx="914400" cy="36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9" name="TextBox 8">
            <a:extLst>
              <a:ext uri="{FF2B5EF4-FFF2-40B4-BE49-F238E27FC236}">
                <a16:creationId xmlns:a16="http://schemas.microsoft.com/office/drawing/2014/main" id="{0AFD4F54-9BE2-026F-4613-B4E02326EBBB}"/>
              </a:ext>
            </a:extLst>
          </p:cNvPr>
          <p:cNvSpPr txBox="1">
            <a:spLocks noChangeArrowheads="1"/>
          </p:cNvSpPr>
          <p:nvPr/>
        </p:nvSpPr>
        <p:spPr bwMode="auto">
          <a:xfrm>
            <a:off x="3886200" y="6510338"/>
            <a:ext cx="6808788"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sz="1100" dirty="0"/>
              <a:t>© 2023 Occupational Hygiene Training Association Ltd (OHTA)</a:t>
            </a:r>
          </a:p>
        </p:txBody>
      </p:sp>
      <p:sp>
        <p:nvSpPr>
          <p:cNvPr id="3" name="Slide Number Placeholder 2">
            <a:extLst>
              <a:ext uri="{FF2B5EF4-FFF2-40B4-BE49-F238E27FC236}">
                <a16:creationId xmlns:a16="http://schemas.microsoft.com/office/drawing/2014/main" id="{2A3506D8-7B5A-F985-8FEF-0CB141B6E77A}"/>
              </a:ext>
            </a:extLst>
          </p:cNvPr>
          <p:cNvSpPr>
            <a:spLocks noGrp="1"/>
          </p:cNvSpPr>
          <p:nvPr>
            <p:ph type="sldNum" sz="quarter" idx="4"/>
          </p:nvPr>
        </p:nvSpPr>
        <p:spPr>
          <a:xfrm>
            <a:off x="10560050" y="6356350"/>
            <a:ext cx="793750" cy="365125"/>
          </a:xfrm>
          <a:prstGeom prst="rect">
            <a:avLst/>
          </a:prstGeom>
        </p:spPr>
        <p:txBody>
          <a:bodyPr vert="horz" lIns="91440" tIns="45720" rIns="91440" bIns="45720" rtlCol="0" anchor="ctr"/>
          <a:lstStyle>
            <a:lvl1pPr algn="r">
              <a:defRPr sz="1200" smtClean="0">
                <a:solidFill>
                  <a:schemeClr val="tx1"/>
                </a:solidFill>
              </a:defRPr>
            </a:lvl1pPr>
          </a:lstStyle>
          <a:p>
            <a:r>
              <a:rPr lang="en-US"/>
              <a:t>(#)</a:t>
            </a:r>
            <a:endParaRPr lang="en-US" dirty="0"/>
          </a:p>
        </p:txBody>
      </p:sp>
    </p:spTree>
    <p:extLst>
      <p:ext uri="{BB962C8B-B14F-4D97-AF65-F5344CB8AC3E}">
        <p14:creationId xmlns:p14="http://schemas.microsoft.com/office/powerpoint/2010/main" val="3338695013"/>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Lst>
  <p:hf hdr="0" dt="0"/>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F3D42BE0-7FD6-2E0B-23A1-49AB4B57C91B}"/>
              </a:ext>
            </a:extLst>
          </p:cNvPr>
          <p:cNvSpPr>
            <a:spLocks noGrp="1" noChangeArrowheads="1"/>
          </p:cNvSpPr>
          <p:nvPr>
            <p:ph type="title"/>
          </p:nvPr>
        </p:nvSpPr>
        <p:spPr bwMode="auto">
          <a:xfrm>
            <a:off x="657225" y="1989138"/>
            <a:ext cx="1094898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051" name="Rectangle 3">
            <a:extLst>
              <a:ext uri="{FF2B5EF4-FFF2-40B4-BE49-F238E27FC236}">
                <a16:creationId xmlns:a16="http://schemas.microsoft.com/office/drawing/2014/main" id="{EDE220BD-D6C5-8906-B8CF-B1DC8E2B395A}"/>
              </a:ext>
            </a:extLst>
          </p:cNvPr>
          <p:cNvSpPr>
            <a:spLocks noGrp="1" noChangeArrowheads="1"/>
          </p:cNvSpPr>
          <p:nvPr>
            <p:ph type="body" idx="1"/>
          </p:nvPr>
        </p:nvSpPr>
        <p:spPr bwMode="auto">
          <a:xfrm>
            <a:off x="657225" y="3573463"/>
            <a:ext cx="10972800" cy="268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pic>
        <p:nvPicPr>
          <p:cNvPr id="2052" name="Picture 3">
            <a:extLst>
              <a:ext uri="{FF2B5EF4-FFF2-40B4-BE49-F238E27FC236}">
                <a16:creationId xmlns:a16="http://schemas.microsoft.com/office/drawing/2014/main" id="{870F4761-6EF7-D55E-249E-6A4E6B218CF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05038" y="6386513"/>
            <a:ext cx="11525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3" name="TextBox 8">
            <a:extLst>
              <a:ext uri="{FF2B5EF4-FFF2-40B4-BE49-F238E27FC236}">
                <a16:creationId xmlns:a16="http://schemas.microsoft.com/office/drawing/2014/main" id="{F892080A-3B85-ED9B-0437-05E47D3AE844}"/>
              </a:ext>
            </a:extLst>
          </p:cNvPr>
          <p:cNvSpPr txBox="1">
            <a:spLocks noChangeArrowheads="1"/>
          </p:cNvSpPr>
          <p:nvPr/>
        </p:nvSpPr>
        <p:spPr bwMode="auto">
          <a:xfrm>
            <a:off x="3648075" y="6429375"/>
            <a:ext cx="68087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altLang="en-US"/>
              <a:t>© 2023 Occupational Hygiene Training Association Ltd (OHTA)</a:t>
            </a:r>
          </a:p>
        </p:txBody>
      </p:sp>
      <p:pic>
        <p:nvPicPr>
          <p:cNvPr id="2054" name="Picture 1">
            <a:extLst>
              <a:ext uri="{FF2B5EF4-FFF2-40B4-BE49-F238E27FC236}">
                <a16:creationId xmlns:a16="http://schemas.microsoft.com/office/drawing/2014/main" id="{CDBE1696-AF91-5B4A-80CE-354DABEFCF8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92538" y="76200"/>
            <a:ext cx="3990975" cy="155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lide Number Placeholder 2">
            <a:extLst>
              <a:ext uri="{FF2B5EF4-FFF2-40B4-BE49-F238E27FC236}">
                <a16:creationId xmlns:a16="http://schemas.microsoft.com/office/drawing/2014/main" id="{5A720DB1-BA51-BACD-4887-B8EED1AB9BBA}"/>
              </a:ext>
            </a:extLst>
          </p:cNvPr>
          <p:cNvSpPr>
            <a:spLocks noGrp="1"/>
          </p:cNvSpPr>
          <p:nvPr>
            <p:ph type="sldNum" sz="quarter" idx="4"/>
          </p:nvPr>
        </p:nvSpPr>
        <p:spPr>
          <a:xfrm>
            <a:off x="10560050" y="6356350"/>
            <a:ext cx="793750" cy="365125"/>
          </a:xfrm>
          <a:prstGeom prst="rect">
            <a:avLst/>
          </a:prstGeom>
        </p:spPr>
        <p:txBody>
          <a:bodyPr vert="horz" lIns="91440" tIns="45720" rIns="91440" bIns="45720" rtlCol="0" anchor="ctr"/>
          <a:lstStyle>
            <a:lvl1pPr algn="r">
              <a:defRPr sz="1200" smtClean="0">
                <a:solidFill>
                  <a:schemeClr val="tx1"/>
                </a:solidFill>
              </a:defRPr>
            </a:lvl1pPr>
          </a:lstStyle>
          <a:p>
            <a:pPr>
              <a:defRPr/>
            </a:pPr>
            <a:fld id="{8A8098B3-D4D1-4072-B862-E1AB1054E02C}" type="slidenum">
              <a:rPr lang="en-GB"/>
              <a:pPr>
                <a:defRPr/>
              </a:pPr>
              <a:t>‹#›</a:t>
            </a:fld>
            <a:endParaRPr lang="en-GB" dirty="0"/>
          </a:p>
        </p:txBody>
      </p:sp>
    </p:spTree>
    <p:extLst>
      <p:ext uri="{BB962C8B-B14F-4D97-AF65-F5344CB8AC3E}">
        <p14:creationId xmlns:p14="http://schemas.microsoft.com/office/powerpoint/2010/main" val="2898585533"/>
      </p:ext>
    </p:extLst>
  </p:cSld>
  <p:clrMap bg1="lt1" tx1="dk1" bg2="lt2" tx2="dk2" accent1="accent1" accent2="accent2" accent3="accent3" accent4="accent4" accent5="accent5" accent6="accent6" hlink="hlink" folHlink="folHlink"/>
  <p:sldLayoutIdLst>
    <p:sldLayoutId id="2147483667" r:id="rId1"/>
  </p:sldLayoutIdLst>
  <p:hf hdr="0" ftr="0" dt="0"/>
  <p:txStyles>
    <p:titleStyle>
      <a:lvl1pPr algn="ctr" rtl="0" eaLnBrk="1" fontAlgn="base" hangingPunct="1">
        <a:spcBef>
          <a:spcPct val="0"/>
        </a:spcBef>
        <a:spcAft>
          <a:spcPct val="0"/>
        </a:spcAft>
        <a:defRPr sz="4400">
          <a:solidFill>
            <a:schemeClr val="tx2"/>
          </a:solidFill>
          <a:latin typeface="+mj-lt"/>
          <a:ea typeface="+mj-ea"/>
          <a:cs typeface="+mj-cs"/>
        </a:defRPr>
      </a:lvl1pPr>
      <a:lvl2pPr algn="ctr" rtl="0" eaLnBrk="1" fontAlgn="base" hangingPunct="1">
        <a:spcBef>
          <a:spcPct val="0"/>
        </a:spcBef>
        <a:spcAft>
          <a:spcPct val="0"/>
        </a:spcAft>
        <a:defRPr sz="4400">
          <a:solidFill>
            <a:schemeClr val="tx2"/>
          </a:solidFill>
          <a:latin typeface="Arial" charset="0"/>
        </a:defRPr>
      </a:lvl2pPr>
      <a:lvl3pPr algn="ctr" rtl="0" eaLnBrk="1" fontAlgn="base" hangingPunct="1">
        <a:spcBef>
          <a:spcPct val="0"/>
        </a:spcBef>
        <a:spcAft>
          <a:spcPct val="0"/>
        </a:spcAft>
        <a:defRPr sz="4400">
          <a:solidFill>
            <a:schemeClr val="tx2"/>
          </a:solidFill>
          <a:latin typeface="Arial" charset="0"/>
        </a:defRPr>
      </a:lvl3pPr>
      <a:lvl4pPr algn="ctr" rtl="0" eaLnBrk="1" fontAlgn="base" hangingPunct="1">
        <a:spcBef>
          <a:spcPct val="0"/>
        </a:spcBef>
        <a:spcAft>
          <a:spcPct val="0"/>
        </a:spcAft>
        <a:defRPr sz="4400">
          <a:solidFill>
            <a:schemeClr val="tx2"/>
          </a:solidFill>
          <a:latin typeface="Arial" charset="0"/>
        </a:defRPr>
      </a:lvl4pPr>
      <a:lvl5pPr algn="ctr" rtl="0" eaLnBrk="1" fontAlgn="base" hangingPunct="1">
        <a:spcBef>
          <a:spcPct val="0"/>
        </a:spcBef>
        <a:spcAft>
          <a:spcPct val="0"/>
        </a:spcAft>
        <a:defRPr sz="4400">
          <a:solidFill>
            <a:schemeClr val="tx2"/>
          </a:solidFill>
          <a:latin typeface="Arial" charset="0"/>
        </a:defRPr>
      </a:lvl5pPr>
      <a:lvl6pPr marL="457200" algn="ctr" rtl="0" eaLnBrk="1" fontAlgn="base" hangingPunct="1">
        <a:spcBef>
          <a:spcPct val="0"/>
        </a:spcBef>
        <a:spcAft>
          <a:spcPct val="0"/>
        </a:spcAft>
        <a:defRPr sz="4400">
          <a:solidFill>
            <a:schemeClr val="tx2"/>
          </a:solidFill>
          <a:latin typeface="Arial" charset="0"/>
        </a:defRPr>
      </a:lvl6pPr>
      <a:lvl7pPr marL="914400" algn="ctr" rtl="0" eaLnBrk="1" fontAlgn="base" hangingPunct="1">
        <a:spcBef>
          <a:spcPct val="0"/>
        </a:spcBef>
        <a:spcAft>
          <a:spcPct val="0"/>
        </a:spcAft>
        <a:defRPr sz="4400">
          <a:solidFill>
            <a:schemeClr val="tx2"/>
          </a:solidFill>
          <a:latin typeface="Arial" charset="0"/>
        </a:defRPr>
      </a:lvl7pPr>
      <a:lvl8pPr marL="1371600" algn="ctr" rtl="0" eaLnBrk="1" fontAlgn="base" hangingPunct="1">
        <a:spcBef>
          <a:spcPct val="0"/>
        </a:spcBef>
        <a:spcAft>
          <a:spcPct val="0"/>
        </a:spcAft>
        <a:defRPr sz="4400">
          <a:solidFill>
            <a:schemeClr val="tx2"/>
          </a:solidFill>
          <a:latin typeface="Arial" charset="0"/>
        </a:defRPr>
      </a:lvl8pPr>
      <a:lvl9pPr marL="1828800" algn="ctr" rtl="0" eaLnBrk="1" fontAlgn="base" hangingPunct="1">
        <a:spcBef>
          <a:spcPct val="0"/>
        </a:spcBef>
        <a:spcAft>
          <a:spcPct val="0"/>
        </a:spcAft>
        <a:defRPr sz="4400">
          <a:solidFill>
            <a:schemeClr val="tx2"/>
          </a:solidFill>
          <a:latin typeface="Arial" charset="0"/>
        </a:defRPr>
      </a:lvl9pPr>
    </p:titleStyle>
    <p:bodyStyle>
      <a:lvl1pPr marL="342900" indent="-342900" algn="l" rtl="0" eaLnBrk="1" fontAlgn="base" hangingPunct="1">
        <a:spcBef>
          <a:spcPct val="20000"/>
        </a:spcBef>
        <a:spcAft>
          <a:spcPct val="0"/>
        </a:spcAft>
        <a:buChar char="•"/>
        <a:defRPr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sz="2800">
          <a:solidFill>
            <a:schemeClr val="tx1"/>
          </a:solidFill>
          <a:latin typeface="+mn-lt"/>
        </a:defRPr>
      </a:lvl2pPr>
      <a:lvl3pPr marL="1143000" indent="-228600" algn="l" rtl="0" eaLnBrk="1" fontAlgn="base" hangingPunct="1">
        <a:spcBef>
          <a:spcPct val="20000"/>
        </a:spcBef>
        <a:spcAft>
          <a:spcPct val="0"/>
        </a:spcAft>
        <a:buChar char="•"/>
        <a:defRPr sz="2400">
          <a:solidFill>
            <a:schemeClr val="tx1"/>
          </a:solidFill>
          <a:latin typeface="+mn-lt"/>
        </a:defRPr>
      </a:lvl3pPr>
      <a:lvl4pPr marL="1600200" indent="-228600" algn="l" rtl="0" eaLnBrk="1" fontAlgn="base" hangingPunct="1">
        <a:spcBef>
          <a:spcPct val="20000"/>
        </a:spcBef>
        <a:spcAft>
          <a:spcPct val="0"/>
        </a:spcAft>
        <a:buChar char="–"/>
        <a:defRPr sz="2000">
          <a:solidFill>
            <a:schemeClr val="tx1"/>
          </a:solidFill>
          <a:latin typeface="+mn-lt"/>
        </a:defRPr>
      </a:lvl4pPr>
      <a:lvl5pPr marL="2057400" indent="-228600" algn="l" rtl="0" eaLnBrk="1" fontAlgn="base" hangingPunct="1">
        <a:spcBef>
          <a:spcPct val="20000"/>
        </a:spcBef>
        <a:spcAft>
          <a:spcPct val="0"/>
        </a:spcAft>
        <a:buChar char="»"/>
        <a:defRPr sz="2000">
          <a:solidFill>
            <a:schemeClr val="tx1"/>
          </a:solidFill>
          <a:latin typeface="+mn-lt"/>
        </a:defRPr>
      </a:lvl5pPr>
      <a:lvl6pPr marL="2514600" indent="-228600" algn="l" rtl="0" eaLnBrk="1" fontAlgn="base" hangingPunct="1">
        <a:spcBef>
          <a:spcPct val="20000"/>
        </a:spcBef>
        <a:spcAft>
          <a:spcPct val="0"/>
        </a:spcAft>
        <a:buChar char="»"/>
        <a:defRPr sz="2000">
          <a:solidFill>
            <a:schemeClr val="tx1"/>
          </a:solidFill>
          <a:latin typeface="+mn-lt"/>
        </a:defRPr>
      </a:lvl6pPr>
      <a:lvl7pPr marL="2971800" indent="-228600" algn="l" rtl="0" eaLnBrk="1" fontAlgn="base" hangingPunct="1">
        <a:spcBef>
          <a:spcPct val="20000"/>
        </a:spcBef>
        <a:spcAft>
          <a:spcPct val="0"/>
        </a:spcAft>
        <a:buChar char="»"/>
        <a:defRPr sz="2000">
          <a:solidFill>
            <a:schemeClr val="tx1"/>
          </a:solidFill>
          <a:latin typeface="+mn-lt"/>
        </a:defRPr>
      </a:lvl7pPr>
      <a:lvl8pPr marL="3429000" indent="-228600" algn="l" rtl="0" eaLnBrk="1" fontAlgn="base" hangingPunct="1">
        <a:spcBef>
          <a:spcPct val="20000"/>
        </a:spcBef>
        <a:spcAft>
          <a:spcPct val="0"/>
        </a:spcAft>
        <a:buChar char="»"/>
        <a:defRPr sz="2000">
          <a:solidFill>
            <a:schemeClr val="tx1"/>
          </a:solidFill>
          <a:latin typeface="+mn-lt"/>
        </a:defRPr>
      </a:lvl8pPr>
      <a:lvl9pPr marL="3886200" indent="-228600" algn="l" rtl="0" eaLnBrk="1" fontAlgn="base" hangingPunct="1">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8.jpeg"/></Relationships>
</file>

<file path=ppt/slides/_rels/slide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4.xml"/><Relationship Id="rId1" Type="http://schemas.openxmlformats.org/officeDocument/2006/relationships/slideLayout" Target="../slideLayouts/slideLayout3.xml"/><Relationship Id="rId5" Type="http://schemas.openxmlformats.org/officeDocument/2006/relationships/image" Target="../media/image9.jpeg"/><Relationship Id="rId4" Type="http://schemas.openxmlformats.org/officeDocument/2006/relationships/image" Target="../media/image8.jpeg"/></Relationships>
</file>

<file path=ppt/slides/_rels/slide1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5.xml"/><Relationship Id="rId1" Type="http://schemas.openxmlformats.org/officeDocument/2006/relationships/slideLayout" Target="../slideLayouts/slideLayout3.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1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6.xml"/><Relationship Id="rId1" Type="http://schemas.openxmlformats.org/officeDocument/2006/relationships/slideLayout" Target="../slideLayouts/slideLayout3.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13.jpeg"/><Relationship Id="rId4" Type="http://schemas.openxmlformats.org/officeDocument/2006/relationships/image" Target="../media/image11.jpeg"/></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14.jpg"/><Relationship Id="rId5" Type="http://schemas.openxmlformats.org/officeDocument/2006/relationships/image" Target="../media/image13.jpeg"/><Relationship Id="rId4" Type="http://schemas.openxmlformats.org/officeDocument/2006/relationships/image" Target="../media/image11.jpeg"/></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4.jp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13.jpeg"/><Relationship Id="rId5" Type="http://schemas.openxmlformats.org/officeDocument/2006/relationships/image" Target="../media/image15.jpeg"/><Relationship Id="rId4" Type="http://schemas.openxmlformats.org/officeDocument/2006/relationships/image" Target="../media/image11.jpeg"/></Relationships>
</file>

<file path=ppt/slides/_rels/slide24.xml.rels><?xml version="1.0" encoding="UTF-8" standalone="yes"?>
<Relationships xmlns="http://schemas.openxmlformats.org/package/2006/relationships"><Relationship Id="rId8" Type="http://schemas.openxmlformats.org/officeDocument/2006/relationships/image" Target="../media/image14.jpg"/><Relationship Id="rId3" Type="http://schemas.openxmlformats.org/officeDocument/2006/relationships/image" Target="../media/image16.gif"/><Relationship Id="rId7" Type="http://schemas.openxmlformats.org/officeDocument/2006/relationships/image" Target="../media/image13.jpe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15.jpeg"/><Relationship Id="rId5" Type="http://schemas.openxmlformats.org/officeDocument/2006/relationships/image" Target="../media/image11.jpeg"/><Relationship Id="rId4" Type="http://schemas.openxmlformats.org/officeDocument/2006/relationships/image" Target="../media/image12.png"/></Relationships>
</file>

<file path=ppt/slides/_rels/slide25.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6.gif"/><Relationship Id="rId7" Type="http://schemas.openxmlformats.org/officeDocument/2006/relationships/image" Target="../media/image13.jpe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15.jpeg"/><Relationship Id="rId5" Type="http://schemas.openxmlformats.org/officeDocument/2006/relationships/image" Target="../media/image11.jpeg"/><Relationship Id="rId4" Type="http://schemas.openxmlformats.org/officeDocument/2006/relationships/image" Target="../media/image12.png"/><Relationship Id="rId9" Type="http://schemas.openxmlformats.org/officeDocument/2006/relationships/image" Target="../media/image14.jp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6.xml"/><Relationship Id="rId1" Type="http://schemas.openxmlformats.org/officeDocument/2006/relationships/slideLayout" Target="../slideLayouts/slideLayout1.xml"/><Relationship Id="rId5" Type="http://schemas.openxmlformats.org/officeDocument/2006/relationships/image" Target="../media/image22.jpg"/><Relationship Id="rId4" Type="http://schemas.openxmlformats.org/officeDocument/2006/relationships/image" Target="../media/image21.jp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27.xml"/><Relationship Id="rId1" Type="http://schemas.openxmlformats.org/officeDocument/2006/relationships/slideLayout" Target="../slideLayouts/slideLayout3.xml"/><Relationship Id="rId4" Type="http://schemas.openxmlformats.org/officeDocument/2006/relationships/image" Target="../media/image24.jpg"/></Relationships>
</file>

<file path=ppt/slides/_rels/slide3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hyperlink" Target="https://www.youtube.com/watch?v=R_sC2wX9Uwc" TargetMode="Externa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2.xml"/><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hyperlink" Target="https://www.youtube.com/watch?v=O5knJEGGa7k" TargetMode="External"/><Relationship Id="rId2" Type="http://schemas.openxmlformats.org/officeDocument/2006/relationships/hyperlink" Target="https://www.youtube.com/watch?v=LqiY2acDIgM" TargetMode="External"/><Relationship Id="rId1" Type="http://schemas.openxmlformats.org/officeDocument/2006/relationships/slideLayout" Target="../slideLayouts/slideLayout1.xml"/><Relationship Id="rId5" Type="http://schemas.openxmlformats.org/officeDocument/2006/relationships/hyperlink" Target="https://www.youtube.com/watch?v=Mrc7uQC7VAY" TargetMode="External"/><Relationship Id="rId4" Type="http://schemas.openxmlformats.org/officeDocument/2006/relationships/hyperlink" Target="https://www.youtube.com/watch?v=9LPzWn9GchQ"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hyperlink" Target="https://www.silica-safe.org/whats-working/controlling-silica-dust-learning-from-each-other" TargetMode="Externa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7.xml"/><Relationship Id="rId1" Type="http://schemas.openxmlformats.org/officeDocument/2006/relationships/slideLayout" Target="../slideLayouts/slideLayout1.xml"/><Relationship Id="rId4" Type="http://schemas.openxmlformats.org/officeDocument/2006/relationships/image" Target="../media/image34.png"/></Relationships>
</file>

<file path=ppt/slides/_rels/slide59.xml.rels><?xml version="1.0" encoding="UTF-8" standalone="yes"?>
<Relationships xmlns="http://schemas.openxmlformats.org/package/2006/relationships"><Relationship Id="rId2" Type="http://schemas.openxmlformats.org/officeDocument/2006/relationships/hyperlink" Target="https://www.youtube.com/watch?v=f5Ec4TrzN4Y" TargetMode="Externa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hyperlink" Target="https://www.youtube.com/watch?v=_Ia1zp777Ik" TargetMode="Externa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38.xml"/><Relationship Id="rId1" Type="http://schemas.openxmlformats.org/officeDocument/2006/relationships/slideLayout" Target="../slideLayouts/slideLayout1.xml"/><Relationship Id="rId5" Type="http://schemas.openxmlformats.org/officeDocument/2006/relationships/image" Target="../media/image37.wmf"/><Relationship Id="rId4" Type="http://schemas.openxmlformats.org/officeDocument/2006/relationships/image" Target="../media/image36.PNG"/></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hyperlink" Target="https://www.silica-safe.org/training-and-other-resources" TargetMode="Externa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3" Type="http://schemas.openxmlformats.org/officeDocument/2006/relationships/hyperlink" Target="https://respfit.org.au/" TargetMode="External"/><Relationship Id="rId2" Type="http://schemas.openxmlformats.org/officeDocument/2006/relationships/notesSlide" Target="../notesSlides/notesSlide39.xml"/><Relationship Id="rId1" Type="http://schemas.openxmlformats.org/officeDocument/2006/relationships/slideLayout" Target="../slideLayouts/slideLayout4.xml"/><Relationship Id="rId5" Type="http://schemas.openxmlformats.org/officeDocument/2006/relationships/image" Target="../media/image39.jpg"/><Relationship Id="rId4" Type="http://schemas.openxmlformats.org/officeDocument/2006/relationships/image" Target="../media/image38.jpg"/></Relationships>
</file>

<file path=ppt/slides/_rels/slide66.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40.xml"/><Relationship Id="rId1" Type="http://schemas.openxmlformats.org/officeDocument/2006/relationships/slideLayout" Target="../slideLayouts/slideLayout4.xml"/><Relationship Id="rId4" Type="http://schemas.openxmlformats.org/officeDocument/2006/relationships/image" Target="../media/image41.jpeg"/></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3" Type="http://schemas.openxmlformats.org/officeDocument/2006/relationships/hyperlink" Target="http://www.ilo.org/legacy/spanish/protection/safework/coshh_essentials_silica/index.htm" TargetMode="External"/><Relationship Id="rId2" Type="http://schemas.openxmlformats.org/officeDocument/2006/relationships/hyperlink" Target="http://www.hse.gov.uk/pubns/guidance/" TargetMode="External"/><Relationship Id="rId1" Type="http://schemas.openxmlformats.org/officeDocument/2006/relationships/slideLayout" Target="../slideLayouts/slideLayout1.xml"/><Relationship Id="rId4" Type="http://schemas.openxmlformats.org/officeDocument/2006/relationships/hyperlink" Target="https://www.nepsi.eu/good-practice-guide" TargetMode="Externa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2031392" y="1475842"/>
            <a:ext cx="7315200" cy="1230679"/>
          </a:xfrm>
        </p:spPr>
        <p:txBody>
          <a:bodyPr/>
          <a:lstStyle/>
          <a:p>
            <a:r>
              <a:rPr lang="en-US" dirty="0"/>
              <a:t>Silica Hazard Awareness</a:t>
            </a:r>
          </a:p>
        </p:txBody>
      </p:sp>
      <p:sp>
        <p:nvSpPr>
          <p:cNvPr id="8" name="Footer Placeholder 7">
            <a:extLst>
              <a:ext uri="{FF2B5EF4-FFF2-40B4-BE49-F238E27FC236}">
                <a16:creationId xmlns:a16="http://schemas.microsoft.com/office/drawing/2014/main" id="{F5533D80-3A51-7DE2-1C99-9A292702FE2A}"/>
              </a:ext>
            </a:extLst>
          </p:cNvPr>
          <p:cNvSpPr>
            <a:spLocks noGrp="1"/>
          </p:cNvSpPr>
          <p:nvPr>
            <p:ph type="ftr" sz="quarter" idx="11"/>
          </p:nvPr>
        </p:nvSpPr>
        <p:spPr/>
        <p:txBody>
          <a:bodyPr/>
          <a:lstStyle/>
          <a:p>
            <a:r>
              <a:rPr lang="en-US" altLang="en-US" sz="1200" dirty="0"/>
              <a:t>                      </a:t>
            </a:r>
            <a:endParaRPr lang="en-US" dirty="0"/>
          </a:p>
        </p:txBody>
      </p:sp>
      <p:sp>
        <p:nvSpPr>
          <p:cNvPr id="7" name="Slide Number Placeholder 6">
            <a:extLst>
              <a:ext uri="{FF2B5EF4-FFF2-40B4-BE49-F238E27FC236}">
                <a16:creationId xmlns:a16="http://schemas.microsoft.com/office/drawing/2014/main" id="{DF9D967A-DA17-EDD7-59D7-A00987DDFEB2}"/>
              </a:ext>
            </a:extLst>
          </p:cNvPr>
          <p:cNvSpPr>
            <a:spLocks noGrp="1"/>
          </p:cNvSpPr>
          <p:nvPr>
            <p:ph type="sldNum" sz="quarter" idx="12"/>
          </p:nvPr>
        </p:nvSpPr>
        <p:spPr/>
        <p:txBody>
          <a:bodyPr/>
          <a:lstStyle/>
          <a:p>
            <a:endParaRPr lang="en-US"/>
          </a:p>
          <a:p>
            <a:fld id="{ED7FD7C4-914D-4FE6-BFE6-A59CC827CFA6}" type="slidenum">
              <a:rPr lang="en-US" smtClean="0"/>
              <a:pPr/>
              <a:t>1</a:t>
            </a:fld>
            <a:endParaRPr lang="en-US"/>
          </a:p>
          <a:p>
            <a:endParaRPr lang="en-US"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52800" y="2438400"/>
            <a:ext cx="4387161" cy="3612096"/>
          </a:xfrm>
          <a:prstGeom prst="rect">
            <a:avLst/>
          </a:prstGeom>
        </p:spPr>
      </p:pic>
      <p:pic>
        <p:nvPicPr>
          <p:cNvPr id="3" name="Picture 2">
            <a:extLst>
              <a:ext uri="{FF2B5EF4-FFF2-40B4-BE49-F238E27FC236}">
                <a16:creationId xmlns:a16="http://schemas.microsoft.com/office/drawing/2014/main" id="{2419963E-F471-E30C-F4B2-E7A5749459A3}"/>
              </a:ext>
            </a:extLst>
          </p:cNvPr>
          <p:cNvPicPr>
            <a:picLocks noChangeAspect="1"/>
          </p:cNvPicPr>
          <p:nvPr/>
        </p:nvPicPr>
        <p:blipFill>
          <a:blip r:embed="rId4"/>
          <a:stretch>
            <a:fillRect/>
          </a:stretch>
        </p:blipFill>
        <p:spPr>
          <a:xfrm>
            <a:off x="3733800" y="76200"/>
            <a:ext cx="3910385" cy="1521224"/>
          </a:xfrm>
          <a:prstGeom prst="rect">
            <a:avLst/>
          </a:prstGeom>
        </p:spPr>
      </p:pic>
    </p:spTree>
    <p:extLst>
      <p:ext uri="{BB962C8B-B14F-4D97-AF65-F5344CB8AC3E}">
        <p14:creationId xmlns:p14="http://schemas.microsoft.com/office/powerpoint/2010/main" val="380479060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637064" y="1262217"/>
            <a:ext cx="839936" cy="646331"/>
          </a:xfrm>
          <a:prstGeom prst="rect">
            <a:avLst/>
          </a:prstGeom>
          <a:noFill/>
          <a:ln w="28575">
            <a:solidFill>
              <a:schemeClr val="tx1"/>
            </a:solidFill>
          </a:ln>
        </p:spPr>
        <p:txBody>
          <a:bodyPr wrap="square" rtlCol="0">
            <a:spAutoFit/>
          </a:bodyPr>
          <a:lstStyle/>
          <a:p>
            <a:r>
              <a:rPr lang="en-US" b="1" dirty="0"/>
              <a:t>Silica</a:t>
            </a:r>
          </a:p>
          <a:p>
            <a:r>
              <a:rPr lang="en-US" b="1" dirty="0"/>
              <a:t>Si + O</a:t>
            </a:r>
          </a:p>
        </p:txBody>
      </p:sp>
      <p:sp>
        <p:nvSpPr>
          <p:cNvPr id="6" name="TextBox 5"/>
          <p:cNvSpPr txBox="1"/>
          <p:nvPr/>
        </p:nvSpPr>
        <p:spPr>
          <a:xfrm>
            <a:off x="3962401" y="1631696"/>
            <a:ext cx="1158843" cy="646331"/>
          </a:xfrm>
          <a:prstGeom prst="rect">
            <a:avLst/>
          </a:prstGeom>
          <a:noFill/>
          <a:ln w="28575">
            <a:solidFill>
              <a:schemeClr val="tx1"/>
            </a:solidFill>
          </a:ln>
        </p:spPr>
        <p:txBody>
          <a:bodyPr wrap="none" rtlCol="0">
            <a:spAutoFit/>
          </a:bodyPr>
          <a:lstStyle/>
          <a:p>
            <a:pPr algn="ctr"/>
            <a:r>
              <a:rPr lang="en-US" b="1" dirty="0"/>
              <a:t>crystalline</a:t>
            </a:r>
          </a:p>
          <a:p>
            <a:pPr algn="ctr"/>
            <a:r>
              <a:rPr lang="en-US" b="1" dirty="0"/>
              <a:t>silica</a:t>
            </a:r>
          </a:p>
        </p:txBody>
      </p:sp>
      <p:sp>
        <p:nvSpPr>
          <p:cNvPr id="7" name="TextBox 6"/>
          <p:cNvSpPr txBox="1"/>
          <p:nvPr/>
        </p:nvSpPr>
        <p:spPr>
          <a:xfrm>
            <a:off x="6692562" y="1972133"/>
            <a:ext cx="1258678" cy="646331"/>
          </a:xfrm>
          <a:prstGeom prst="rect">
            <a:avLst/>
          </a:prstGeom>
          <a:noFill/>
          <a:ln w="12700">
            <a:solidFill>
              <a:schemeClr val="tx1"/>
            </a:solidFill>
          </a:ln>
        </p:spPr>
        <p:txBody>
          <a:bodyPr wrap="none" rtlCol="0">
            <a:spAutoFit/>
          </a:bodyPr>
          <a:lstStyle/>
          <a:p>
            <a:pPr algn="ctr"/>
            <a:r>
              <a:rPr lang="en-US" dirty="0"/>
              <a:t>amorphous</a:t>
            </a:r>
          </a:p>
          <a:p>
            <a:pPr algn="ctr"/>
            <a:r>
              <a:rPr lang="en-US" dirty="0"/>
              <a:t>Silica</a:t>
            </a:r>
          </a:p>
        </p:txBody>
      </p:sp>
      <p:cxnSp>
        <p:nvCxnSpPr>
          <p:cNvPr id="15" name="Straight Arrow Connector 14"/>
          <p:cNvCxnSpPr/>
          <p:nvPr/>
        </p:nvCxnSpPr>
        <p:spPr>
          <a:xfrm flipH="1">
            <a:off x="5168367" y="1404418"/>
            <a:ext cx="445662" cy="22727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endCxn id="7" idx="0"/>
          </p:cNvCxnSpPr>
          <p:nvPr/>
        </p:nvCxnSpPr>
        <p:spPr>
          <a:xfrm>
            <a:off x="6379873" y="1341430"/>
            <a:ext cx="942029" cy="63070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51" name="TextBox 50"/>
          <p:cNvSpPr txBox="1"/>
          <p:nvPr/>
        </p:nvSpPr>
        <p:spPr>
          <a:xfrm>
            <a:off x="6692562" y="2817802"/>
            <a:ext cx="2527638" cy="369332"/>
          </a:xfrm>
          <a:prstGeom prst="rect">
            <a:avLst/>
          </a:prstGeom>
          <a:noFill/>
          <a:ln>
            <a:noFill/>
          </a:ln>
        </p:spPr>
        <p:txBody>
          <a:bodyPr wrap="square" rtlCol="0">
            <a:spAutoFit/>
          </a:bodyPr>
          <a:lstStyle/>
          <a:p>
            <a:r>
              <a:rPr lang="en-US" b="1" dirty="0">
                <a:solidFill>
                  <a:srgbClr val="00B050"/>
                </a:solidFill>
              </a:rPr>
              <a:t>Does not cause silicosis</a:t>
            </a:r>
          </a:p>
        </p:txBody>
      </p:sp>
      <p:pic>
        <p:nvPicPr>
          <p:cNvPr id="40" name="Content Placeholder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54764" y="3187134"/>
            <a:ext cx="3550720" cy="2663040"/>
          </a:xfrm>
          <a:prstGeom prst="rect">
            <a:avLst/>
          </a:prstGeom>
        </p:spPr>
      </p:pic>
      <p:sp>
        <p:nvSpPr>
          <p:cNvPr id="2" name="Title 1"/>
          <p:cNvSpPr>
            <a:spLocks noGrp="1"/>
          </p:cNvSpPr>
          <p:nvPr>
            <p:ph type="title"/>
          </p:nvPr>
        </p:nvSpPr>
        <p:spPr>
          <a:xfrm>
            <a:off x="431057" y="-12048"/>
            <a:ext cx="10949120" cy="1143000"/>
          </a:xfrm>
        </p:spPr>
        <p:txBody>
          <a:bodyPr/>
          <a:lstStyle/>
          <a:p>
            <a:r>
              <a:rPr lang="en-US" dirty="0"/>
              <a:t>Types of silica dust in air</a:t>
            </a:r>
          </a:p>
        </p:txBody>
      </p:sp>
      <p:sp>
        <p:nvSpPr>
          <p:cNvPr id="8" name="Slide Number Placeholder 7">
            <a:extLst>
              <a:ext uri="{FF2B5EF4-FFF2-40B4-BE49-F238E27FC236}">
                <a16:creationId xmlns:a16="http://schemas.microsoft.com/office/drawing/2014/main" id="{A32E041B-02F9-7B7A-F87B-46188AEAB19C}"/>
              </a:ext>
            </a:extLst>
          </p:cNvPr>
          <p:cNvSpPr>
            <a:spLocks noGrp="1"/>
          </p:cNvSpPr>
          <p:nvPr>
            <p:ph type="sldNum" sz="quarter" idx="10"/>
          </p:nvPr>
        </p:nvSpPr>
        <p:spPr/>
        <p:txBody>
          <a:bodyPr/>
          <a:lstStyle/>
          <a:p>
            <a:fld id="{ED7FD7C4-914D-4FE6-BFE6-A59CC827CFA6}" type="slidenum">
              <a:rPr lang="en-US" smtClean="0"/>
              <a:t>10</a:t>
            </a:fld>
            <a:endParaRPr lang="en-US"/>
          </a:p>
        </p:txBody>
      </p:sp>
    </p:spTree>
    <p:extLst>
      <p:ext uri="{BB962C8B-B14F-4D97-AF65-F5344CB8AC3E}">
        <p14:creationId xmlns:p14="http://schemas.microsoft.com/office/powerpoint/2010/main" val="15151419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638801" y="1237567"/>
            <a:ext cx="838199" cy="646331"/>
          </a:xfrm>
          <a:prstGeom prst="rect">
            <a:avLst/>
          </a:prstGeom>
          <a:noFill/>
          <a:ln w="28575">
            <a:solidFill>
              <a:schemeClr val="tx1"/>
            </a:solidFill>
          </a:ln>
        </p:spPr>
        <p:txBody>
          <a:bodyPr wrap="square" rtlCol="0">
            <a:spAutoFit/>
          </a:bodyPr>
          <a:lstStyle/>
          <a:p>
            <a:r>
              <a:rPr lang="en-US" b="1" dirty="0"/>
              <a:t>Silica</a:t>
            </a:r>
          </a:p>
          <a:p>
            <a:r>
              <a:rPr lang="en-US" b="1" dirty="0"/>
              <a:t>Si + O</a:t>
            </a:r>
          </a:p>
        </p:txBody>
      </p:sp>
      <p:sp>
        <p:nvSpPr>
          <p:cNvPr id="6" name="TextBox 5"/>
          <p:cNvSpPr txBox="1"/>
          <p:nvPr/>
        </p:nvSpPr>
        <p:spPr>
          <a:xfrm>
            <a:off x="3962401" y="1631696"/>
            <a:ext cx="1158843" cy="646331"/>
          </a:xfrm>
          <a:prstGeom prst="rect">
            <a:avLst/>
          </a:prstGeom>
          <a:noFill/>
          <a:ln w="28575">
            <a:solidFill>
              <a:schemeClr val="tx1"/>
            </a:solidFill>
          </a:ln>
        </p:spPr>
        <p:txBody>
          <a:bodyPr wrap="none" rtlCol="0">
            <a:spAutoFit/>
          </a:bodyPr>
          <a:lstStyle/>
          <a:p>
            <a:pPr algn="ctr"/>
            <a:r>
              <a:rPr lang="en-US" b="1" dirty="0"/>
              <a:t>crystalline</a:t>
            </a:r>
          </a:p>
          <a:p>
            <a:pPr algn="ctr"/>
            <a:r>
              <a:rPr lang="en-US" b="1" dirty="0"/>
              <a:t>silica</a:t>
            </a:r>
          </a:p>
        </p:txBody>
      </p:sp>
      <p:sp>
        <p:nvSpPr>
          <p:cNvPr id="7" name="TextBox 6"/>
          <p:cNvSpPr txBox="1"/>
          <p:nvPr/>
        </p:nvSpPr>
        <p:spPr>
          <a:xfrm>
            <a:off x="6692562" y="1972133"/>
            <a:ext cx="1258678" cy="646331"/>
          </a:xfrm>
          <a:prstGeom prst="rect">
            <a:avLst/>
          </a:prstGeom>
          <a:noFill/>
          <a:ln w="12700">
            <a:solidFill>
              <a:schemeClr val="tx1"/>
            </a:solidFill>
          </a:ln>
        </p:spPr>
        <p:txBody>
          <a:bodyPr wrap="none" rtlCol="0">
            <a:spAutoFit/>
          </a:bodyPr>
          <a:lstStyle/>
          <a:p>
            <a:pPr algn="ctr"/>
            <a:r>
              <a:rPr lang="en-US" dirty="0"/>
              <a:t>amorphous</a:t>
            </a:r>
          </a:p>
          <a:p>
            <a:pPr algn="ctr"/>
            <a:r>
              <a:rPr lang="en-US" dirty="0"/>
              <a:t>Silica</a:t>
            </a:r>
          </a:p>
        </p:txBody>
      </p:sp>
      <p:sp>
        <p:nvSpPr>
          <p:cNvPr id="8" name="TextBox 7"/>
          <p:cNvSpPr txBox="1"/>
          <p:nvPr/>
        </p:nvSpPr>
        <p:spPr>
          <a:xfrm>
            <a:off x="5014925" y="3033099"/>
            <a:ext cx="1301360" cy="646331"/>
          </a:xfrm>
          <a:prstGeom prst="rect">
            <a:avLst/>
          </a:prstGeom>
          <a:noFill/>
          <a:ln w="28575">
            <a:solidFill>
              <a:schemeClr val="tx1"/>
            </a:solidFill>
          </a:ln>
        </p:spPr>
        <p:txBody>
          <a:bodyPr wrap="square" rtlCol="0">
            <a:spAutoFit/>
          </a:bodyPr>
          <a:lstStyle/>
          <a:p>
            <a:pPr algn="ctr"/>
            <a:r>
              <a:rPr lang="en-US" b="1" dirty="0"/>
              <a:t>quartz</a:t>
            </a:r>
          </a:p>
          <a:p>
            <a:pPr algn="ctr"/>
            <a:r>
              <a:rPr lang="en-US" b="1" dirty="0"/>
              <a:t>(common)</a:t>
            </a:r>
          </a:p>
        </p:txBody>
      </p:sp>
      <p:sp>
        <p:nvSpPr>
          <p:cNvPr id="9" name="TextBox 8"/>
          <p:cNvSpPr txBox="1"/>
          <p:nvPr/>
        </p:nvSpPr>
        <p:spPr>
          <a:xfrm>
            <a:off x="1794949" y="3005296"/>
            <a:ext cx="1578694" cy="646331"/>
          </a:xfrm>
          <a:prstGeom prst="rect">
            <a:avLst/>
          </a:prstGeom>
          <a:noFill/>
          <a:ln w="3175">
            <a:solidFill>
              <a:schemeClr val="tx1"/>
            </a:solidFill>
            <a:prstDash val="sysDot"/>
          </a:ln>
        </p:spPr>
        <p:txBody>
          <a:bodyPr wrap="square" rtlCol="0">
            <a:spAutoFit/>
          </a:bodyPr>
          <a:lstStyle/>
          <a:p>
            <a:pPr algn="ctr"/>
            <a:r>
              <a:rPr lang="en-US" dirty="0" err="1"/>
              <a:t>cristobalite</a:t>
            </a:r>
            <a:endParaRPr lang="en-US" dirty="0"/>
          </a:p>
          <a:p>
            <a:pPr algn="ctr"/>
            <a:r>
              <a:rPr lang="en-US" dirty="0"/>
              <a:t>(less common)</a:t>
            </a:r>
          </a:p>
        </p:txBody>
      </p:sp>
      <p:sp>
        <p:nvSpPr>
          <p:cNvPr id="10" name="TextBox 9"/>
          <p:cNvSpPr txBox="1"/>
          <p:nvPr/>
        </p:nvSpPr>
        <p:spPr>
          <a:xfrm>
            <a:off x="3368469" y="3014520"/>
            <a:ext cx="1556357" cy="646331"/>
          </a:xfrm>
          <a:prstGeom prst="rect">
            <a:avLst/>
          </a:prstGeom>
          <a:noFill/>
          <a:ln w="6350">
            <a:solidFill>
              <a:schemeClr val="tx1"/>
            </a:solidFill>
            <a:prstDash val="sysDot"/>
          </a:ln>
        </p:spPr>
        <p:txBody>
          <a:bodyPr wrap="square" rtlCol="0">
            <a:spAutoFit/>
          </a:bodyPr>
          <a:lstStyle/>
          <a:p>
            <a:pPr algn="ctr"/>
            <a:r>
              <a:rPr lang="en-US" dirty="0" err="1"/>
              <a:t>tridymite</a:t>
            </a:r>
            <a:endParaRPr lang="en-US" dirty="0"/>
          </a:p>
          <a:p>
            <a:pPr algn="ctr"/>
            <a:r>
              <a:rPr lang="en-US" dirty="0"/>
              <a:t>(less common)</a:t>
            </a:r>
          </a:p>
        </p:txBody>
      </p:sp>
      <p:cxnSp>
        <p:nvCxnSpPr>
          <p:cNvPr id="15" name="Straight Arrow Connector 14"/>
          <p:cNvCxnSpPr/>
          <p:nvPr/>
        </p:nvCxnSpPr>
        <p:spPr>
          <a:xfrm flipH="1">
            <a:off x="5168367" y="1404418"/>
            <a:ext cx="445662" cy="22727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endCxn id="7" idx="0"/>
          </p:cNvCxnSpPr>
          <p:nvPr/>
        </p:nvCxnSpPr>
        <p:spPr>
          <a:xfrm>
            <a:off x="6379873" y="1341430"/>
            <a:ext cx="942029" cy="63070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endCxn id="21" idx="0"/>
          </p:cNvCxnSpPr>
          <p:nvPr/>
        </p:nvCxnSpPr>
        <p:spPr>
          <a:xfrm>
            <a:off x="3962400" y="2278026"/>
            <a:ext cx="96540" cy="525102"/>
          </a:xfrm>
          <a:prstGeom prst="straightConnector1">
            <a:avLst/>
          </a:prstGeom>
          <a:ln>
            <a:prstDash val="sysDot"/>
            <a:tailEnd type="arrow"/>
          </a:ln>
        </p:spPr>
        <p:style>
          <a:lnRef idx="1">
            <a:schemeClr val="accent1"/>
          </a:lnRef>
          <a:fillRef idx="0">
            <a:schemeClr val="accent1"/>
          </a:fillRef>
          <a:effectRef idx="0">
            <a:schemeClr val="accent1"/>
          </a:effectRef>
          <a:fontRef idx="minor">
            <a:schemeClr val="tx1"/>
          </a:fontRef>
        </p:style>
      </p:cxnSp>
      <p:sp>
        <p:nvSpPr>
          <p:cNvPr id="51" name="TextBox 50"/>
          <p:cNvSpPr txBox="1"/>
          <p:nvPr/>
        </p:nvSpPr>
        <p:spPr>
          <a:xfrm>
            <a:off x="6728230" y="2806485"/>
            <a:ext cx="2402324" cy="369332"/>
          </a:xfrm>
          <a:prstGeom prst="rect">
            <a:avLst/>
          </a:prstGeom>
          <a:noFill/>
          <a:ln>
            <a:noFill/>
          </a:ln>
        </p:spPr>
        <p:txBody>
          <a:bodyPr wrap="none" rtlCol="0">
            <a:spAutoFit/>
          </a:bodyPr>
          <a:lstStyle/>
          <a:p>
            <a:r>
              <a:rPr lang="en-US" b="1" dirty="0">
                <a:solidFill>
                  <a:srgbClr val="00B050"/>
                </a:solidFill>
              </a:rPr>
              <a:t>Does not cause silicosis</a:t>
            </a:r>
          </a:p>
        </p:txBody>
      </p:sp>
      <p:sp>
        <p:nvSpPr>
          <p:cNvPr id="21" name="Rectangle 20"/>
          <p:cNvSpPr/>
          <p:nvPr/>
        </p:nvSpPr>
        <p:spPr>
          <a:xfrm>
            <a:off x="1752600" y="2803128"/>
            <a:ext cx="4612681" cy="112625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0" name="Content Placeholder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54640" y="3356264"/>
            <a:ext cx="3550720" cy="2663040"/>
          </a:xfrm>
          <a:prstGeom prst="rect">
            <a:avLst/>
          </a:prstGeom>
        </p:spPr>
      </p:pic>
      <p:sp>
        <p:nvSpPr>
          <p:cNvPr id="2" name="Title 1"/>
          <p:cNvSpPr>
            <a:spLocks noGrp="1"/>
          </p:cNvSpPr>
          <p:nvPr>
            <p:ph type="title"/>
          </p:nvPr>
        </p:nvSpPr>
        <p:spPr>
          <a:xfrm>
            <a:off x="527481" y="-1133"/>
            <a:ext cx="10949120" cy="1143000"/>
          </a:xfrm>
        </p:spPr>
        <p:txBody>
          <a:bodyPr/>
          <a:lstStyle/>
          <a:p>
            <a:r>
              <a:rPr lang="en-US" dirty="0"/>
              <a:t>Types of silica dust in air</a:t>
            </a:r>
          </a:p>
        </p:txBody>
      </p:sp>
      <p:sp>
        <p:nvSpPr>
          <p:cNvPr id="11" name="Slide Number Placeholder 10">
            <a:extLst>
              <a:ext uri="{FF2B5EF4-FFF2-40B4-BE49-F238E27FC236}">
                <a16:creationId xmlns:a16="http://schemas.microsoft.com/office/drawing/2014/main" id="{4D86714F-F709-1794-561B-5B2AB1824D1C}"/>
              </a:ext>
            </a:extLst>
          </p:cNvPr>
          <p:cNvSpPr>
            <a:spLocks noGrp="1"/>
          </p:cNvSpPr>
          <p:nvPr>
            <p:ph type="sldNum" sz="quarter" idx="10"/>
          </p:nvPr>
        </p:nvSpPr>
        <p:spPr/>
        <p:txBody>
          <a:bodyPr/>
          <a:lstStyle/>
          <a:p>
            <a:fld id="{ED7FD7C4-914D-4FE6-BFE6-A59CC827CFA6}" type="slidenum">
              <a:rPr lang="en-US" smtClean="0"/>
              <a:t>11</a:t>
            </a:fld>
            <a:endParaRPr lang="en-US"/>
          </a:p>
        </p:txBody>
      </p:sp>
    </p:spTree>
    <p:extLst>
      <p:ext uri="{BB962C8B-B14F-4D97-AF65-F5344CB8AC3E}">
        <p14:creationId xmlns:p14="http://schemas.microsoft.com/office/powerpoint/2010/main" val="23900757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638801" y="1237567"/>
            <a:ext cx="838199" cy="646331"/>
          </a:xfrm>
          <a:prstGeom prst="rect">
            <a:avLst/>
          </a:prstGeom>
          <a:noFill/>
          <a:ln w="28575">
            <a:solidFill>
              <a:schemeClr val="tx1"/>
            </a:solidFill>
          </a:ln>
        </p:spPr>
        <p:txBody>
          <a:bodyPr wrap="square" rtlCol="0">
            <a:spAutoFit/>
          </a:bodyPr>
          <a:lstStyle/>
          <a:p>
            <a:r>
              <a:rPr lang="en-US" b="1" dirty="0"/>
              <a:t>Silica</a:t>
            </a:r>
          </a:p>
          <a:p>
            <a:r>
              <a:rPr lang="en-US" b="1" dirty="0"/>
              <a:t>Si + O</a:t>
            </a:r>
          </a:p>
        </p:txBody>
      </p:sp>
      <p:sp>
        <p:nvSpPr>
          <p:cNvPr id="6" name="TextBox 5"/>
          <p:cNvSpPr txBox="1"/>
          <p:nvPr/>
        </p:nvSpPr>
        <p:spPr>
          <a:xfrm>
            <a:off x="3962401" y="1631696"/>
            <a:ext cx="1158843" cy="646331"/>
          </a:xfrm>
          <a:prstGeom prst="rect">
            <a:avLst/>
          </a:prstGeom>
          <a:noFill/>
          <a:ln w="28575">
            <a:solidFill>
              <a:schemeClr val="tx1"/>
            </a:solidFill>
          </a:ln>
        </p:spPr>
        <p:txBody>
          <a:bodyPr wrap="none" rtlCol="0">
            <a:spAutoFit/>
          </a:bodyPr>
          <a:lstStyle/>
          <a:p>
            <a:pPr algn="ctr"/>
            <a:r>
              <a:rPr lang="en-US" b="1" dirty="0"/>
              <a:t>crystalline</a:t>
            </a:r>
          </a:p>
          <a:p>
            <a:pPr algn="ctr"/>
            <a:r>
              <a:rPr lang="en-US" b="1" dirty="0"/>
              <a:t>silica</a:t>
            </a:r>
          </a:p>
        </p:txBody>
      </p:sp>
      <p:sp>
        <p:nvSpPr>
          <p:cNvPr id="7" name="TextBox 6"/>
          <p:cNvSpPr txBox="1"/>
          <p:nvPr/>
        </p:nvSpPr>
        <p:spPr>
          <a:xfrm>
            <a:off x="6692562" y="1972133"/>
            <a:ext cx="1258678" cy="646331"/>
          </a:xfrm>
          <a:prstGeom prst="rect">
            <a:avLst/>
          </a:prstGeom>
          <a:noFill/>
          <a:ln w="12700">
            <a:solidFill>
              <a:schemeClr val="tx1"/>
            </a:solidFill>
          </a:ln>
        </p:spPr>
        <p:txBody>
          <a:bodyPr wrap="none" rtlCol="0">
            <a:spAutoFit/>
          </a:bodyPr>
          <a:lstStyle/>
          <a:p>
            <a:pPr algn="ctr"/>
            <a:r>
              <a:rPr lang="en-US" dirty="0"/>
              <a:t>amorphous</a:t>
            </a:r>
          </a:p>
          <a:p>
            <a:pPr algn="ctr"/>
            <a:r>
              <a:rPr lang="en-US" dirty="0"/>
              <a:t>Silica</a:t>
            </a:r>
          </a:p>
        </p:txBody>
      </p:sp>
      <p:sp>
        <p:nvSpPr>
          <p:cNvPr id="8" name="TextBox 7"/>
          <p:cNvSpPr txBox="1"/>
          <p:nvPr/>
        </p:nvSpPr>
        <p:spPr>
          <a:xfrm>
            <a:off x="5014925" y="3033099"/>
            <a:ext cx="1301360" cy="646331"/>
          </a:xfrm>
          <a:prstGeom prst="rect">
            <a:avLst/>
          </a:prstGeom>
          <a:noFill/>
          <a:ln w="28575">
            <a:solidFill>
              <a:schemeClr val="tx1"/>
            </a:solidFill>
          </a:ln>
        </p:spPr>
        <p:txBody>
          <a:bodyPr wrap="square" rtlCol="0">
            <a:spAutoFit/>
          </a:bodyPr>
          <a:lstStyle/>
          <a:p>
            <a:pPr algn="ctr"/>
            <a:r>
              <a:rPr lang="en-US" b="1" dirty="0"/>
              <a:t>quartz</a:t>
            </a:r>
          </a:p>
          <a:p>
            <a:pPr algn="ctr"/>
            <a:r>
              <a:rPr lang="en-US" b="1" dirty="0"/>
              <a:t>(common)</a:t>
            </a:r>
          </a:p>
        </p:txBody>
      </p:sp>
      <p:sp>
        <p:nvSpPr>
          <p:cNvPr id="9" name="TextBox 8"/>
          <p:cNvSpPr txBox="1"/>
          <p:nvPr/>
        </p:nvSpPr>
        <p:spPr>
          <a:xfrm>
            <a:off x="1794949" y="3005296"/>
            <a:ext cx="1578694" cy="646331"/>
          </a:xfrm>
          <a:prstGeom prst="rect">
            <a:avLst/>
          </a:prstGeom>
          <a:noFill/>
          <a:ln w="3175">
            <a:solidFill>
              <a:schemeClr val="tx1"/>
            </a:solidFill>
            <a:prstDash val="sysDot"/>
          </a:ln>
        </p:spPr>
        <p:txBody>
          <a:bodyPr wrap="square" rtlCol="0">
            <a:spAutoFit/>
          </a:bodyPr>
          <a:lstStyle/>
          <a:p>
            <a:pPr algn="ctr"/>
            <a:r>
              <a:rPr lang="en-US" dirty="0"/>
              <a:t>cristobalite</a:t>
            </a:r>
          </a:p>
          <a:p>
            <a:pPr algn="ctr"/>
            <a:r>
              <a:rPr lang="en-US" dirty="0"/>
              <a:t>(less common)</a:t>
            </a:r>
          </a:p>
        </p:txBody>
      </p:sp>
      <p:sp>
        <p:nvSpPr>
          <p:cNvPr id="10" name="TextBox 9"/>
          <p:cNvSpPr txBox="1"/>
          <p:nvPr/>
        </p:nvSpPr>
        <p:spPr>
          <a:xfrm>
            <a:off x="3368469" y="3014520"/>
            <a:ext cx="1556357" cy="646331"/>
          </a:xfrm>
          <a:prstGeom prst="rect">
            <a:avLst/>
          </a:prstGeom>
          <a:noFill/>
          <a:ln w="6350">
            <a:solidFill>
              <a:schemeClr val="tx1"/>
            </a:solidFill>
            <a:prstDash val="sysDot"/>
          </a:ln>
        </p:spPr>
        <p:txBody>
          <a:bodyPr wrap="square" rtlCol="0">
            <a:spAutoFit/>
          </a:bodyPr>
          <a:lstStyle/>
          <a:p>
            <a:pPr algn="ctr"/>
            <a:r>
              <a:rPr lang="en-US" dirty="0" err="1"/>
              <a:t>tridymite</a:t>
            </a:r>
            <a:endParaRPr lang="en-US" dirty="0"/>
          </a:p>
          <a:p>
            <a:pPr algn="ctr"/>
            <a:r>
              <a:rPr lang="en-US" dirty="0"/>
              <a:t>(less common)</a:t>
            </a:r>
          </a:p>
        </p:txBody>
      </p:sp>
      <p:sp>
        <p:nvSpPr>
          <p:cNvPr id="11" name="TextBox 10"/>
          <p:cNvSpPr txBox="1"/>
          <p:nvPr/>
        </p:nvSpPr>
        <p:spPr>
          <a:xfrm>
            <a:off x="1752600" y="5553268"/>
            <a:ext cx="1498872" cy="369332"/>
          </a:xfrm>
          <a:prstGeom prst="rect">
            <a:avLst/>
          </a:prstGeom>
          <a:noFill/>
          <a:ln w="12700">
            <a:solidFill>
              <a:schemeClr val="tx1"/>
            </a:solidFill>
          </a:ln>
        </p:spPr>
        <p:txBody>
          <a:bodyPr wrap="none" rtlCol="0">
            <a:spAutoFit/>
          </a:bodyPr>
          <a:lstStyle/>
          <a:p>
            <a:r>
              <a:rPr lang="en-US" dirty="0"/>
              <a:t>large particles</a:t>
            </a:r>
          </a:p>
        </p:txBody>
      </p:sp>
      <p:sp>
        <p:nvSpPr>
          <p:cNvPr id="12" name="TextBox 11"/>
          <p:cNvSpPr txBox="1"/>
          <p:nvPr/>
        </p:nvSpPr>
        <p:spPr>
          <a:xfrm>
            <a:off x="3565852" y="5414770"/>
            <a:ext cx="2911147" cy="923330"/>
          </a:xfrm>
          <a:prstGeom prst="rect">
            <a:avLst/>
          </a:prstGeom>
          <a:noFill/>
          <a:ln w="28575">
            <a:solidFill>
              <a:schemeClr val="tx1"/>
            </a:solidFill>
          </a:ln>
        </p:spPr>
        <p:txBody>
          <a:bodyPr wrap="square" rtlCol="0">
            <a:spAutoFit/>
          </a:bodyPr>
          <a:lstStyle/>
          <a:p>
            <a:pPr algn="ctr"/>
            <a:r>
              <a:rPr lang="en-US" b="1" dirty="0"/>
              <a:t>small (respirable) particles</a:t>
            </a:r>
          </a:p>
          <a:p>
            <a:pPr algn="ctr"/>
            <a:r>
              <a:rPr lang="en-US" b="1" dirty="0"/>
              <a:t>&lt;10um</a:t>
            </a:r>
          </a:p>
        </p:txBody>
      </p:sp>
      <p:cxnSp>
        <p:nvCxnSpPr>
          <p:cNvPr id="15" name="Straight Arrow Connector 14"/>
          <p:cNvCxnSpPr/>
          <p:nvPr/>
        </p:nvCxnSpPr>
        <p:spPr>
          <a:xfrm flipH="1">
            <a:off x="5168367" y="1404418"/>
            <a:ext cx="445662" cy="22727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endCxn id="7" idx="0"/>
          </p:cNvCxnSpPr>
          <p:nvPr/>
        </p:nvCxnSpPr>
        <p:spPr>
          <a:xfrm>
            <a:off x="6379873" y="1341430"/>
            <a:ext cx="942029" cy="63070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endCxn id="21" idx="0"/>
          </p:cNvCxnSpPr>
          <p:nvPr/>
        </p:nvCxnSpPr>
        <p:spPr>
          <a:xfrm>
            <a:off x="3962400" y="2278026"/>
            <a:ext cx="96540" cy="525102"/>
          </a:xfrm>
          <a:prstGeom prst="straightConnector1">
            <a:avLst/>
          </a:prstGeom>
          <a:ln>
            <a:prstDash val="sysDot"/>
            <a:tailEnd type="arrow"/>
          </a:ln>
        </p:spPr>
        <p:style>
          <a:lnRef idx="1">
            <a:schemeClr val="accent1"/>
          </a:lnRef>
          <a:fillRef idx="0">
            <a:schemeClr val="accent1"/>
          </a:fillRef>
          <a:effectRef idx="0">
            <a:schemeClr val="accent1"/>
          </a:effectRef>
          <a:fontRef idx="minor">
            <a:schemeClr val="tx1"/>
          </a:fontRef>
        </p:style>
      </p:cxnSp>
      <p:sp>
        <p:nvSpPr>
          <p:cNvPr id="51" name="TextBox 50"/>
          <p:cNvSpPr txBox="1"/>
          <p:nvPr/>
        </p:nvSpPr>
        <p:spPr>
          <a:xfrm>
            <a:off x="6728230" y="2806485"/>
            <a:ext cx="2402324" cy="369332"/>
          </a:xfrm>
          <a:prstGeom prst="rect">
            <a:avLst/>
          </a:prstGeom>
          <a:noFill/>
          <a:ln>
            <a:noFill/>
          </a:ln>
        </p:spPr>
        <p:txBody>
          <a:bodyPr wrap="none" rtlCol="0">
            <a:spAutoFit/>
          </a:bodyPr>
          <a:lstStyle/>
          <a:p>
            <a:r>
              <a:rPr lang="en-US" b="1" dirty="0">
                <a:solidFill>
                  <a:srgbClr val="00B050"/>
                </a:solidFill>
              </a:rPr>
              <a:t>Does not cause silicosis</a:t>
            </a:r>
          </a:p>
        </p:txBody>
      </p:sp>
      <p:sp>
        <p:nvSpPr>
          <p:cNvPr id="21" name="Rectangle 20"/>
          <p:cNvSpPr/>
          <p:nvPr/>
        </p:nvSpPr>
        <p:spPr>
          <a:xfrm>
            <a:off x="1752600" y="2803128"/>
            <a:ext cx="4612681" cy="112625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0" name="Content Placeholder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54640" y="3356264"/>
            <a:ext cx="3550720" cy="2663040"/>
          </a:xfrm>
          <a:prstGeom prst="rect">
            <a:avLst/>
          </a:prstGeom>
        </p:spPr>
      </p:pic>
      <p:cxnSp>
        <p:nvCxnSpPr>
          <p:cNvPr id="3" name="Straight Connector 2"/>
          <p:cNvCxnSpPr>
            <a:stCxn id="21" idx="2"/>
          </p:cNvCxnSpPr>
          <p:nvPr/>
        </p:nvCxnSpPr>
        <p:spPr>
          <a:xfrm flipH="1">
            <a:off x="3733800" y="3929384"/>
            <a:ext cx="325140" cy="758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2502036" y="4687784"/>
            <a:ext cx="123176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H="1">
            <a:off x="3733801" y="4687784"/>
            <a:ext cx="118453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2502036" y="4687785"/>
            <a:ext cx="0" cy="72698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a:off x="4924825" y="4687784"/>
            <a:ext cx="0" cy="64621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419334" y="96087"/>
            <a:ext cx="10949120" cy="1143000"/>
          </a:xfrm>
        </p:spPr>
        <p:txBody>
          <a:bodyPr/>
          <a:lstStyle/>
          <a:p>
            <a:r>
              <a:rPr lang="en-US" dirty="0"/>
              <a:t>Types of silica dust in air</a:t>
            </a:r>
          </a:p>
        </p:txBody>
      </p:sp>
      <p:sp>
        <p:nvSpPr>
          <p:cNvPr id="14" name="Slide Number Placeholder 13">
            <a:extLst>
              <a:ext uri="{FF2B5EF4-FFF2-40B4-BE49-F238E27FC236}">
                <a16:creationId xmlns:a16="http://schemas.microsoft.com/office/drawing/2014/main" id="{E4EB523B-D5FE-2E52-76D0-07C4F06A60DF}"/>
              </a:ext>
            </a:extLst>
          </p:cNvPr>
          <p:cNvSpPr>
            <a:spLocks noGrp="1"/>
          </p:cNvSpPr>
          <p:nvPr>
            <p:ph type="sldNum" sz="quarter" idx="10"/>
          </p:nvPr>
        </p:nvSpPr>
        <p:spPr/>
        <p:txBody>
          <a:bodyPr/>
          <a:lstStyle/>
          <a:p>
            <a:fld id="{ED7FD7C4-914D-4FE6-BFE6-A59CC827CFA6}" type="slidenum">
              <a:rPr lang="en-US" smtClean="0"/>
              <a:t>12</a:t>
            </a:fld>
            <a:endParaRPr lang="en-US"/>
          </a:p>
        </p:txBody>
      </p:sp>
    </p:spTree>
    <p:extLst>
      <p:ext uri="{BB962C8B-B14F-4D97-AF65-F5344CB8AC3E}">
        <p14:creationId xmlns:p14="http://schemas.microsoft.com/office/powerpoint/2010/main" val="19168410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638801" y="1237567"/>
            <a:ext cx="939172" cy="646331"/>
          </a:xfrm>
          <a:prstGeom prst="rect">
            <a:avLst/>
          </a:prstGeom>
          <a:noFill/>
          <a:ln w="28575">
            <a:solidFill>
              <a:schemeClr val="tx1"/>
            </a:solidFill>
          </a:ln>
        </p:spPr>
        <p:txBody>
          <a:bodyPr wrap="square" rtlCol="0">
            <a:spAutoFit/>
          </a:bodyPr>
          <a:lstStyle/>
          <a:p>
            <a:r>
              <a:rPr lang="en-US" b="1" dirty="0"/>
              <a:t>Silica</a:t>
            </a:r>
          </a:p>
          <a:p>
            <a:r>
              <a:rPr lang="en-US" b="1" dirty="0"/>
              <a:t>Si + O</a:t>
            </a:r>
          </a:p>
        </p:txBody>
      </p:sp>
      <p:sp>
        <p:nvSpPr>
          <p:cNvPr id="6" name="TextBox 5"/>
          <p:cNvSpPr txBox="1"/>
          <p:nvPr/>
        </p:nvSpPr>
        <p:spPr>
          <a:xfrm>
            <a:off x="3962401" y="1631696"/>
            <a:ext cx="1158843" cy="646331"/>
          </a:xfrm>
          <a:prstGeom prst="rect">
            <a:avLst/>
          </a:prstGeom>
          <a:noFill/>
          <a:ln w="28575">
            <a:solidFill>
              <a:schemeClr val="tx1"/>
            </a:solidFill>
          </a:ln>
        </p:spPr>
        <p:txBody>
          <a:bodyPr wrap="none" rtlCol="0">
            <a:spAutoFit/>
          </a:bodyPr>
          <a:lstStyle/>
          <a:p>
            <a:pPr algn="ctr"/>
            <a:r>
              <a:rPr lang="en-US" b="1" dirty="0"/>
              <a:t>crystalline</a:t>
            </a:r>
          </a:p>
          <a:p>
            <a:pPr algn="ctr"/>
            <a:r>
              <a:rPr lang="en-US" b="1" dirty="0"/>
              <a:t>silica</a:t>
            </a:r>
          </a:p>
        </p:txBody>
      </p:sp>
      <p:sp>
        <p:nvSpPr>
          <p:cNvPr id="7" name="TextBox 6"/>
          <p:cNvSpPr txBox="1"/>
          <p:nvPr/>
        </p:nvSpPr>
        <p:spPr>
          <a:xfrm>
            <a:off x="6692562" y="1972133"/>
            <a:ext cx="1258678" cy="646331"/>
          </a:xfrm>
          <a:prstGeom prst="rect">
            <a:avLst/>
          </a:prstGeom>
          <a:noFill/>
          <a:ln w="12700">
            <a:solidFill>
              <a:schemeClr val="tx1"/>
            </a:solidFill>
          </a:ln>
        </p:spPr>
        <p:txBody>
          <a:bodyPr wrap="none" rtlCol="0">
            <a:spAutoFit/>
          </a:bodyPr>
          <a:lstStyle/>
          <a:p>
            <a:pPr algn="ctr"/>
            <a:r>
              <a:rPr lang="en-US" dirty="0"/>
              <a:t>amorphous</a:t>
            </a:r>
          </a:p>
          <a:p>
            <a:pPr algn="ctr"/>
            <a:r>
              <a:rPr lang="en-US" dirty="0"/>
              <a:t>Silica</a:t>
            </a:r>
          </a:p>
        </p:txBody>
      </p:sp>
      <p:sp>
        <p:nvSpPr>
          <p:cNvPr id="8" name="TextBox 7"/>
          <p:cNvSpPr txBox="1"/>
          <p:nvPr/>
        </p:nvSpPr>
        <p:spPr>
          <a:xfrm>
            <a:off x="5014925" y="3033099"/>
            <a:ext cx="1301360" cy="646331"/>
          </a:xfrm>
          <a:prstGeom prst="rect">
            <a:avLst/>
          </a:prstGeom>
          <a:noFill/>
          <a:ln w="28575">
            <a:solidFill>
              <a:schemeClr val="tx1"/>
            </a:solidFill>
          </a:ln>
        </p:spPr>
        <p:txBody>
          <a:bodyPr wrap="square" rtlCol="0">
            <a:spAutoFit/>
          </a:bodyPr>
          <a:lstStyle/>
          <a:p>
            <a:pPr algn="ctr"/>
            <a:r>
              <a:rPr lang="en-US" b="1" dirty="0"/>
              <a:t>quartz</a:t>
            </a:r>
          </a:p>
          <a:p>
            <a:pPr algn="ctr"/>
            <a:r>
              <a:rPr lang="en-US" b="1" dirty="0"/>
              <a:t>(common)</a:t>
            </a:r>
          </a:p>
        </p:txBody>
      </p:sp>
      <p:sp>
        <p:nvSpPr>
          <p:cNvPr id="9" name="TextBox 8"/>
          <p:cNvSpPr txBox="1"/>
          <p:nvPr/>
        </p:nvSpPr>
        <p:spPr>
          <a:xfrm>
            <a:off x="1794949" y="3005296"/>
            <a:ext cx="1578694" cy="646331"/>
          </a:xfrm>
          <a:prstGeom prst="rect">
            <a:avLst/>
          </a:prstGeom>
          <a:noFill/>
          <a:ln w="3175">
            <a:solidFill>
              <a:schemeClr val="tx1"/>
            </a:solidFill>
            <a:prstDash val="sysDot"/>
          </a:ln>
        </p:spPr>
        <p:txBody>
          <a:bodyPr wrap="square" rtlCol="0">
            <a:spAutoFit/>
          </a:bodyPr>
          <a:lstStyle/>
          <a:p>
            <a:pPr algn="ctr"/>
            <a:r>
              <a:rPr lang="en-US" dirty="0"/>
              <a:t>cristobalite</a:t>
            </a:r>
          </a:p>
          <a:p>
            <a:pPr algn="ctr"/>
            <a:r>
              <a:rPr lang="en-US" dirty="0"/>
              <a:t>(less common)</a:t>
            </a:r>
          </a:p>
        </p:txBody>
      </p:sp>
      <p:sp>
        <p:nvSpPr>
          <p:cNvPr id="10" name="TextBox 9"/>
          <p:cNvSpPr txBox="1"/>
          <p:nvPr/>
        </p:nvSpPr>
        <p:spPr>
          <a:xfrm>
            <a:off x="3368469" y="3014520"/>
            <a:ext cx="1556357" cy="646331"/>
          </a:xfrm>
          <a:prstGeom prst="rect">
            <a:avLst/>
          </a:prstGeom>
          <a:noFill/>
          <a:ln w="6350">
            <a:solidFill>
              <a:schemeClr val="tx1"/>
            </a:solidFill>
            <a:prstDash val="sysDot"/>
          </a:ln>
        </p:spPr>
        <p:txBody>
          <a:bodyPr wrap="square" rtlCol="0">
            <a:spAutoFit/>
          </a:bodyPr>
          <a:lstStyle/>
          <a:p>
            <a:pPr algn="ctr"/>
            <a:r>
              <a:rPr lang="en-US" dirty="0" err="1"/>
              <a:t>tridymite</a:t>
            </a:r>
            <a:endParaRPr lang="en-US" dirty="0"/>
          </a:p>
          <a:p>
            <a:pPr algn="ctr"/>
            <a:r>
              <a:rPr lang="en-US" dirty="0"/>
              <a:t>(less common)</a:t>
            </a:r>
          </a:p>
        </p:txBody>
      </p:sp>
      <p:sp>
        <p:nvSpPr>
          <p:cNvPr id="11" name="TextBox 10"/>
          <p:cNvSpPr txBox="1"/>
          <p:nvPr/>
        </p:nvSpPr>
        <p:spPr>
          <a:xfrm>
            <a:off x="1503313" y="5197376"/>
            <a:ext cx="1498872" cy="646331"/>
          </a:xfrm>
          <a:prstGeom prst="rect">
            <a:avLst/>
          </a:prstGeom>
          <a:noFill/>
          <a:ln w="12700">
            <a:solidFill>
              <a:schemeClr val="tx1"/>
            </a:solidFill>
          </a:ln>
        </p:spPr>
        <p:txBody>
          <a:bodyPr wrap="square" rtlCol="0">
            <a:spAutoFit/>
          </a:bodyPr>
          <a:lstStyle/>
          <a:p>
            <a:r>
              <a:rPr lang="en-US" dirty="0"/>
              <a:t>large particles</a:t>
            </a:r>
          </a:p>
        </p:txBody>
      </p:sp>
      <p:sp>
        <p:nvSpPr>
          <p:cNvPr id="12" name="TextBox 11"/>
          <p:cNvSpPr txBox="1"/>
          <p:nvPr/>
        </p:nvSpPr>
        <p:spPr>
          <a:xfrm>
            <a:off x="3334923" y="5171833"/>
            <a:ext cx="2902356" cy="923330"/>
          </a:xfrm>
          <a:prstGeom prst="rect">
            <a:avLst/>
          </a:prstGeom>
          <a:noFill/>
          <a:ln w="28575">
            <a:solidFill>
              <a:schemeClr val="tx1"/>
            </a:solidFill>
          </a:ln>
        </p:spPr>
        <p:txBody>
          <a:bodyPr wrap="square" rtlCol="0">
            <a:spAutoFit/>
          </a:bodyPr>
          <a:lstStyle/>
          <a:p>
            <a:pPr algn="ctr"/>
            <a:r>
              <a:rPr lang="en-US" b="1" dirty="0"/>
              <a:t>small (respirable) particles</a:t>
            </a:r>
          </a:p>
          <a:p>
            <a:pPr algn="ctr"/>
            <a:r>
              <a:rPr lang="en-US" b="1" dirty="0"/>
              <a:t>&lt;10um</a:t>
            </a:r>
          </a:p>
        </p:txBody>
      </p:sp>
      <p:cxnSp>
        <p:nvCxnSpPr>
          <p:cNvPr id="15" name="Straight Arrow Connector 14"/>
          <p:cNvCxnSpPr/>
          <p:nvPr/>
        </p:nvCxnSpPr>
        <p:spPr>
          <a:xfrm flipH="1">
            <a:off x="5168367" y="1404418"/>
            <a:ext cx="445662" cy="22727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endCxn id="7" idx="0"/>
          </p:cNvCxnSpPr>
          <p:nvPr/>
        </p:nvCxnSpPr>
        <p:spPr>
          <a:xfrm>
            <a:off x="6379873" y="1341430"/>
            <a:ext cx="942029" cy="63070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a:endCxn id="21" idx="0"/>
          </p:cNvCxnSpPr>
          <p:nvPr/>
        </p:nvCxnSpPr>
        <p:spPr>
          <a:xfrm>
            <a:off x="3962400" y="2278026"/>
            <a:ext cx="96540" cy="525102"/>
          </a:xfrm>
          <a:prstGeom prst="straightConnector1">
            <a:avLst/>
          </a:prstGeom>
          <a:ln>
            <a:prstDash val="sysDot"/>
            <a:tailEnd type="arrow"/>
          </a:ln>
        </p:spPr>
        <p:style>
          <a:lnRef idx="1">
            <a:schemeClr val="accent1"/>
          </a:lnRef>
          <a:fillRef idx="0">
            <a:schemeClr val="accent1"/>
          </a:fillRef>
          <a:effectRef idx="0">
            <a:schemeClr val="accent1"/>
          </a:effectRef>
          <a:fontRef idx="minor">
            <a:schemeClr val="tx1"/>
          </a:fontRef>
        </p:style>
      </p:cxnSp>
      <p:sp>
        <p:nvSpPr>
          <p:cNvPr id="51" name="TextBox 50"/>
          <p:cNvSpPr txBox="1"/>
          <p:nvPr/>
        </p:nvSpPr>
        <p:spPr>
          <a:xfrm>
            <a:off x="6728230" y="2806485"/>
            <a:ext cx="2402324" cy="369332"/>
          </a:xfrm>
          <a:prstGeom prst="rect">
            <a:avLst/>
          </a:prstGeom>
          <a:noFill/>
          <a:ln>
            <a:noFill/>
          </a:ln>
        </p:spPr>
        <p:txBody>
          <a:bodyPr wrap="none" rtlCol="0">
            <a:spAutoFit/>
          </a:bodyPr>
          <a:lstStyle/>
          <a:p>
            <a:r>
              <a:rPr lang="en-US" b="1" dirty="0">
                <a:solidFill>
                  <a:srgbClr val="00B050"/>
                </a:solidFill>
              </a:rPr>
              <a:t>Does not cause silicosis</a:t>
            </a:r>
          </a:p>
        </p:txBody>
      </p:sp>
      <p:sp>
        <p:nvSpPr>
          <p:cNvPr id="52" name="TextBox 51"/>
          <p:cNvSpPr txBox="1"/>
          <p:nvPr/>
        </p:nvSpPr>
        <p:spPr>
          <a:xfrm>
            <a:off x="1440277" y="5834638"/>
            <a:ext cx="1292726" cy="369332"/>
          </a:xfrm>
          <a:prstGeom prst="rect">
            <a:avLst/>
          </a:prstGeom>
          <a:noFill/>
        </p:spPr>
        <p:txBody>
          <a:bodyPr wrap="none" rtlCol="0">
            <a:spAutoFit/>
          </a:bodyPr>
          <a:lstStyle/>
          <a:p>
            <a:r>
              <a:rPr lang="en-US" b="1" dirty="0">
                <a:solidFill>
                  <a:srgbClr val="00B050"/>
                </a:solidFill>
              </a:rPr>
              <a:t>no problem</a:t>
            </a:r>
          </a:p>
        </p:txBody>
      </p:sp>
      <p:sp>
        <p:nvSpPr>
          <p:cNvPr id="53" name="TextBox 52"/>
          <p:cNvSpPr txBox="1"/>
          <p:nvPr/>
        </p:nvSpPr>
        <p:spPr>
          <a:xfrm>
            <a:off x="4023771" y="6056249"/>
            <a:ext cx="1411926" cy="369332"/>
          </a:xfrm>
          <a:prstGeom prst="rect">
            <a:avLst/>
          </a:prstGeom>
          <a:noFill/>
        </p:spPr>
        <p:txBody>
          <a:bodyPr wrap="none" rtlCol="0">
            <a:spAutoFit/>
          </a:bodyPr>
          <a:lstStyle/>
          <a:p>
            <a:pPr algn="ctr"/>
            <a:r>
              <a:rPr lang="en-US" b="1" dirty="0">
                <a:solidFill>
                  <a:srgbClr val="FF0000"/>
                </a:solidFill>
              </a:rPr>
              <a:t> PROBLEM!!!</a:t>
            </a:r>
          </a:p>
        </p:txBody>
      </p:sp>
      <p:sp>
        <p:nvSpPr>
          <p:cNvPr id="21" name="Rectangle 20"/>
          <p:cNvSpPr/>
          <p:nvPr/>
        </p:nvSpPr>
        <p:spPr>
          <a:xfrm>
            <a:off x="1752600" y="2803128"/>
            <a:ext cx="4612681" cy="1126256"/>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0" name="Content Placeholder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54640" y="3356264"/>
            <a:ext cx="3550720" cy="2663040"/>
          </a:xfrm>
          <a:prstGeom prst="rect">
            <a:avLst/>
          </a:prstGeom>
        </p:spPr>
      </p:pic>
      <p:cxnSp>
        <p:nvCxnSpPr>
          <p:cNvPr id="3" name="Straight Connector 2"/>
          <p:cNvCxnSpPr>
            <a:cxnSpLocks/>
            <a:stCxn id="21" idx="2"/>
          </p:cNvCxnSpPr>
          <p:nvPr/>
        </p:nvCxnSpPr>
        <p:spPr>
          <a:xfrm flipH="1">
            <a:off x="3810000" y="3929384"/>
            <a:ext cx="248941" cy="525101"/>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Straight Connector 21"/>
          <p:cNvCxnSpPr/>
          <p:nvPr/>
        </p:nvCxnSpPr>
        <p:spPr>
          <a:xfrm>
            <a:off x="2502037" y="4473554"/>
            <a:ext cx="1231764"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4" name="Straight Connector 23"/>
          <p:cNvCxnSpPr/>
          <p:nvPr/>
        </p:nvCxnSpPr>
        <p:spPr>
          <a:xfrm flipH="1">
            <a:off x="3740286" y="4473554"/>
            <a:ext cx="1184539"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2507058" y="4473554"/>
            <a:ext cx="0" cy="72698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a:off x="4924825" y="4513938"/>
            <a:ext cx="0" cy="64621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p:ph type="title"/>
          </p:nvPr>
        </p:nvSpPr>
        <p:spPr>
          <a:xfrm>
            <a:off x="431057" y="-43986"/>
            <a:ext cx="10949120" cy="1143000"/>
          </a:xfrm>
        </p:spPr>
        <p:txBody>
          <a:bodyPr/>
          <a:lstStyle/>
          <a:p>
            <a:r>
              <a:rPr lang="en-US" dirty="0"/>
              <a:t>Types of silica dust in air</a:t>
            </a:r>
          </a:p>
        </p:txBody>
      </p:sp>
      <p:sp>
        <p:nvSpPr>
          <p:cNvPr id="5" name="Slide Number Placeholder 4">
            <a:extLst>
              <a:ext uri="{FF2B5EF4-FFF2-40B4-BE49-F238E27FC236}">
                <a16:creationId xmlns:a16="http://schemas.microsoft.com/office/drawing/2014/main" id="{C1C38E91-3D3F-B3D1-EAFB-0B2B79FCA1E3}"/>
              </a:ext>
            </a:extLst>
          </p:cNvPr>
          <p:cNvSpPr>
            <a:spLocks noGrp="1"/>
          </p:cNvSpPr>
          <p:nvPr>
            <p:ph type="sldNum" sz="quarter" idx="10"/>
          </p:nvPr>
        </p:nvSpPr>
        <p:spPr/>
        <p:txBody>
          <a:bodyPr/>
          <a:lstStyle/>
          <a:p>
            <a:fld id="{ED7FD7C4-914D-4FE6-BFE6-A59CC827CFA6}" type="slidenum">
              <a:rPr lang="en-US" smtClean="0"/>
              <a:t>13</a:t>
            </a:fld>
            <a:endParaRPr lang="en-US"/>
          </a:p>
        </p:txBody>
      </p:sp>
    </p:spTree>
    <p:extLst>
      <p:ext uri="{BB962C8B-B14F-4D97-AF65-F5344CB8AC3E}">
        <p14:creationId xmlns:p14="http://schemas.microsoft.com/office/powerpoint/2010/main" val="312446642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4213" y="333375"/>
            <a:ext cx="10948987" cy="1143000"/>
          </a:xfrm>
        </p:spPr>
        <p:txBody>
          <a:bodyPr/>
          <a:lstStyle/>
          <a:p>
            <a:r>
              <a:rPr lang="en-US" dirty="0"/>
              <a:t>Silica </a:t>
            </a:r>
          </a:p>
        </p:txBody>
      </p:sp>
      <p:sp>
        <p:nvSpPr>
          <p:cNvPr id="3" name="Content Placeholder 2"/>
          <p:cNvSpPr>
            <a:spLocks noGrp="1"/>
          </p:cNvSpPr>
          <p:nvPr>
            <p:ph sz="half" idx="1"/>
          </p:nvPr>
        </p:nvSpPr>
        <p:spPr>
          <a:xfrm>
            <a:off x="551181" y="1600200"/>
            <a:ext cx="5384800" cy="4525963"/>
          </a:xfrm>
        </p:spPr>
        <p:txBody>
          <a:bodyPr>
            <a:normAutofit/>
          </a:bodyPr>
          <a:lstStyle/>
          <a:p>
            <a:r>
              <a:rPr lang="en-US" dirty="0"/>
              <a:t>Crystalline silica is one of the most common minerals found in the earth's crust </a:t>
            </a:r>
          </a:p>
          <a:p>
            <a:pPr lvl="1"/>
            <a:r>
              <a:rPr lang="en-US" dirty="0"/>
              <a:t>Naturally-occurring</a:t>
            </a:r>
          </a:p>
        </p:txBody>
      </p:sp>
      <p:sp>
        <p:nvSpPr>
          <p:cNvPr id="7" name="Slide Number Placeholder 6">
            <a:extLst>
              <a:ext uri="{FF2B5EF4-FFF2-40B4-BE49-F238E27FC236}">
                <a16:creationId xmlns:a16="http://schemas.microsoft.com/office/drawing/2014/main" id="{0558DE07-1870-DDBC-FC80-63AE01C65058}"/>
              </a:ext>
            </a:extLst>
          </p:cNvPr>
          <p:cNvSpPr>
            <a:spLocks noGrp="1"/>
          </p:cNvSpPr>
          <p:nvPr>
            <p:ph type="sldNum" sz="quarter" idx="12"/>
          </p:nvPr>
        </p:nvSpPr>
        <p:spPr>
          <a:xfrm>
            <a:off x="10560050" y="6356350"/>
            <a:ext cx="793750" cy="365125"/>
          </a:xfrm>
        </p:spPr>
        <p:txBody>
          <a:bodyPr/>
          <a:lstStyle/>
          <a:p>
            <a:fld id="{ED7FD7C4-914D-4FE6-BFE6-A59CC827CFA6}" type="slidenum">
              <a:rPr lang="en-US" smtClean="0"/>
              <a:pPr/>
              <a:t>14</a:t>
            </a:fld>
            <a:endParaRPr lang="en-US"/>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67401" y="1417638"/>
            <a:ext cx="2633981" cy="1975486"/>
          </a:xfrm>
          <a:prstGeom prst="rect">
            <a:avLst/>
          </a:prstGeom>
        </p:spPr>
      </p:pic>
      <p:pic>
        <p:nvPicPr>
          <p:cNvPr id="9" name="Picture 8"/>
          <p:cNvPicPr>
            <a:picLocks noChangeAspect="1"/>
          </p:cNvPicPr>
          <p:nvPr/>
        </p:nvPicPr>
        <p:blipFill rotWithShape="1">
          <a:blip r:embed="rId4" cstate="print">
            <a:extLst>
              <a:ext uri="{28A0092B-C50C-407E-A947-70E740481C1C}">
                <a14:useLocalDpi xmlns:a14="http://schemas.microsoft.com/office/drawing/2010/main" val="0"/>
              </a:ext>
            </a:extLst>
          </a:blip>
          <a:srcRect r="12057"/>
          <a:stretch/>
        </p:blipFill>
        <p:spPr>
          <a:xfrm>
            <a:off x="7636510" y="2584640"/>
            <a:ext cx="2574290" cy="1951485"/>
          </a:xfrm>
          <a:prstGeom prst="rect">
            <a:avLst/>
          </a:prstGeom>
        </p:spPr>
      </p:pic>
    </p:spTree>
    <p:extLst>
      <p:ext uri="{BB962C8B-B14F-4D97-AF65-F5344CB8AC3E}">
        <p14:creationId xmlns:p14="http://schemas.microsoft.com/office/powerpoint/2010/main" val="302609634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Silica</a:t>
            </a:r>
          </a:p>
        </p:txBody>
      </p:sp>
      <p:sp>
        <p:nvSpPr>
          <p:cNvPr id="3" name="Content Placeholder 2"/>
          <p:cNvSpPr>
            <a:spLocks noGrp="1"/>
          </p:cNvSpPr>
          <p:nvPr>
            <p:ph sz="half" idx="1"/>
          </p:nvPr>
        </p:nvSpPr>
        <p:spPr/>
        <p:txBody>
          <a:bodyPr>
            <a:normAutofit/>
          </a:bodyPr>
          <a:lstStyle/>
          <a:p>
            <a:r>
              <a:rPr lang="en-US" dirty="0"/>
              <a:t>Crystalline silica is one of the most common minerals found in the earth's crust </a:t>
            </a:r>
          </a:p>
          <a:p>
            <a:pPr lvl="1"/>
            <a:r>
              <a:rPr lang="en-US" dirty="0"/>
              <a:t>Naturally-occurring</a:t>
            </a:r>
          </a:p>
          <a:p>
            <a:pPr lvl="1"/>
            <a:r>
              <a:rPr lang="en-US" dirty="0"/>
              <a:t>Incorporated into manmade materials</a:t>
            </a:r>
          </a:p>
        </p:txBody>
      </p:sp>
      <p:sp>
        <p:nvSpPr>
          <p:cNvPr id="7" name="Slide Number Placeholder 6">
            <a:extLst>
              <a:ext uri="{FF2B5EF4-FFF2-40B4-BE49-F238E27FC236}">
                <a16:creationId xmlns:a16="http://schemas.microsoft.com/office/drawing/2014/main" id="{864FCC79-AB1B-7683-A45C-EF76AE888CBF}"/>
              </a:ext>
            </a:extLst>
          </p:cNvPr>
          <p:cNvSpPr>
            <a:spLocks noGrp="1"/>
          </p:cNvSpPr>
          <p:nvPr>
            <p:ph type="sldNum" sz="quarter" idx="12"/>
          </p:nvPr>
        </p:nvSpPr>
        <p:spPr/>
        <p:txBody>
          <a:bodyPr/>
          <a:lstStyle/>
          <a:p>
            <a:fld id="{ED7FD7C4-914D-4FE6-BFE6-A59CC827CFA6}" type="slidenum">
              <a:rPr lang="en-US" smtClean="0"/>
              <a:t>15</a:t>
            </a:fld>
            <a:endParaRPr lang="en-US"/>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67401" y="1417638"/>
            <a:ext cx="2633981" cy="1975486"/>
          </a:xfrm>
          <a:prstGeom prst="rect">
            <a:avLst/>
          </a:prstGeom>
        </p:spPr>
      </p:pic>
      <p:pic>
        <p:nvPicPr>
          <p:cNvPr id="9" name="Picture 8"/>
          <p:cNvPicPr>
            <a:picLocks noChangeAspect="1"/>
          </p:cNvPicPr>
          <p:nvPr/>
        </p:nvPicPr>
        <p:blipFill rotWithShape="1">
          <a:blip r:embed="rId4" cstate="print">
            <a:extLst>
              <a:ext uri="{28A0092B-C50C-407E-A947-70E740481C1C}">
                <a14:useLocalDpi xmlns:a14="http://schemas.microsoft.com/office/drawing/2010/main" val="0"/>
              </a:ext>
            </a:extLst>
          </a:blip>
          <a:srcRect r="12057"/>
          <a:stretch/>
        </p:blipFill>
        <p:spPr>
          <a:xfrm>
            <a:off x="7636510" y="2584640"/>
            <a:ext cx="2574290" cy="1951485"/>
          </a:xfrm>
          <a:prstGeom prst="rect">
            <a:avLst/>
          </a:prstGeom>
        </p:spPr>
      </p:pic>
      <p:pic>
        <p:nvPicPr>
          <p:cNvPr id="10" name="Picture 9"/>
          <p:cNvPicPr>
            <a:picLocks noChangeAspect="1"/>
          </p:cNvPicPr>
          <p:nvPr/>
        </p:nvPicPr>
        <p:blipFill rotWithShape="1">
          <a:blip r:embed="rId5" cstate="print">
            <a:extLst>
              <a:ext uri="{28A0092B-C50C-407E-A947-70E740481C1C}">
                <a14:useLocalDpi xmlns:a14="http://schemas.microsoft.com/office/drawing/2010/main" val="0"/>
              </a:ext>
            </a:extLst>
          </a:blip>
          <a:srcRect r="9566"/>
          <a:stretch/>
        </p:blipFill>
        <p:spPr>
          <a:xfrm>
            <a:off x="5867400" y="3742944"/>
            <a:ext cx="2590800" cy="1951485"/>
          </a:xfrm>
          <a:prstGeom prst="rect">
            <a:avLst/>
          </a:prstGeom>
        </p:spPr>
      </p:pic>
    </p:spTree>
    <p:extLst>
      <p:ext uri="{BB962C8B-B14F-4D97-AF65-F5344CB8AC3E}">
        <p14:creationId xmlns:p14="http://schemas.microsoft.com/office/powerpoint/2010/main" val="16189676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Silica</a:t>
            </a:r>
          </a:p>
        </p:txBody>
      </p:sp>
      <p:sp>
        <p:nvSpPr>
          <p:cNvPr id="3" name="Content Placeholder 2"/>
          <p:cNvSpPr>
            <a:spLocks noGrp="1"/>
          </p:cNvSpPr>
          <p:nvPr>
            <p:ph sz="half" idx="1"/>
          </p:nvPr>
        </p:nvSpPr>
        <p:spPr/>
        <p:txBody>
          <a:bodyPr>
            <a:normAutofit/>
          </a:bodyPr>
          <a:lstStyle/>
          <a:p>
            <a:r>
              <a:rPr lang="en-US" dirty="0"/>
              <a:t>Crystalline silica is one of the most common minerals found in the earth's crust </a:t>
            </a:r>
          </a:p>
          <a:p>
            <a:pPr lvl="1"/>
            <a:r>
              <a:rPr lang="en-US" dirty="0"/>
              <a:t>Naturally-occurring</a:t>
            </a:r>
          </a:p>
          <a:p>
            <a:pPr lvl="1"/>
            <a:r>
              <a:rPr lang="en-US" dirty="0"/>
              <a:t>Incorporated into manmade materials</a:t>
            </a:r>
          </a:p>
          <a:p>
            <a:pPr lvl="1"/>
            <a:r>
              <a:rPr lang="en-US" dirty="0"/>
              <a:t>Used to manufacture products</a:t>
            </a:r>
          </a:p>
        </p:txBody>
      </p:sp>
      <p:sp>
        <p:nvSpPr>
          <p:cNvPr id="7" name="Slide Number Placeholder 6">
            <a:extLst>
              <a:ext uri="{FF2B5EF4-FFF2-40B4-BE49-F238E27FC236}">
                <a16:creationId xmlns:a16="http://schemas.microsoft.com/office/drawing/2014/main" id="{A58D4107-39D5-22C6-3750-BADF82FF19E5}"/>
              </a:ext>
            </a:extLst>
          </p:cNvPr>
          <p:cNvSpPr>
            <a:spLocks noGrp="1"/>
          </p:cNvSpPr>
          <p:nvPr>
            <p:ph type="sldNum" sz="quarter" idx="12"/>
          </p:nvPr>
        </p:nvSpPr>
        <p:spPr/>
        <p:txBody>
          <a:bodyPr/>
          <a:lstStyle/>
          <a:p>
            <a:fld id="{ED7FD7C4-914D-4FE6-BFE6-A59CC827CFA6}" type="slidenum">
              <a:rPr lang="en-US" smtClean="0"/>
              <a:t>16</a:t>
            </a:fld>
            <a:endParaRPr lang="en-US"/>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67401" y="1417638"/>
            <a:ext cx="2633981" cy="1975486"/>
          </a:xfrm>
          <a:prstGeom prst="rect">
            <a:avLst/>
          </a:prstGeom>
        </p:spPr>
      </p:pic>
      <p:pic>
        <p:nvPicPr>
          <p:cNvPr id="9" name="Picture 8"/>
          <p:cNvPicPr>
            <a:picLocks noChangeAspect="1"/>
          </p:cNvPicPr>
          <p:nvPr/>
        </p:nvPicPr>
        <p:blipFill rotWithShape="1">
          <a:blip r:embed="rId4" cstate="print">
            <a:extLst>
              <a:ext uri="{28A0092B-C50C-407E-A947-70E740481C1C}">
                <a14:useLocalDpi xmlns:a14="http://schemas.microsoft.com/office/drawing/2010/main" val="0"/>
              </a:ext>
            </a:extLst>
          </a:blip>
          <a:srcRect r="12057"/>
          <a:stretch/>
        </p:blipFill>
        <p:spPr>
          <a:xfrm>
            <a:off x="7636510" y="2584640"/>
            <a:ext cx="2574290" cy="1951485"/>
          </a:xfrm>
          <a:prstGeom prst="rect">
            <a:avLst/>
          </a:prstGeom>
        </p:spPr>
      </p:pic>
      <p:pic>
        <p:nvPicPr>
          <p:cNvPr id="10" name="Picture 9"/>
          <p:cNvPicPr>
            <a:picLocks noChangeAspect="1"/>
          </p:cNvPicPr>
          <p:nvPr/>
        </p:nvPicPr>
        <p:blipFill rotWithShape="1">
          <a:blip r:embed="rId5" cstate="print">
            <a:extLst>
              <a:ext uri="{28A0092B-C50C-407E-A947-70E740481C1C}">
                <a14:useLocalDpi xmlns:a14="http://schemas.microsoft.com/office/drawing/2010/main" val="0"/>
              </a:ext>
            </a:extLst>
          </a:blip>
          <a:srcRect r="9566"/>
          <a:stretch/>
        </p:blipFill>
        <p:spPr>
          <a:xfrm>
            <a:off x="5867400" y="3742944"/>
            <a:ext cx="2590800" cy="1951485"/>
          </a:xfrm>
          <a:prstGeom prst="rect">
            <a:avLst/>
          </a:prstGeom>
        </p:spPr>
      </p:pic>
      <p:pic>
        <p:nvPicPr>
          <p:cNvPr id="11" name="Picture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386564" y="3916363"/>
            <a:ext cx="1824236" cy="2209800"/>
          </a:xfrm>
          <a:prstGeom prst="rect">
            <a:avLst/>
          </a:prstGeom>
        </p:spPr>
      </p:pic>
    </p:spTree>
    <p:extLst>
      <p:ext uri="{BB962C8B-B14F-4D97-AF65-F5344CB8AC3E}">
        <p14:creationId xmlns:p14="http://schemas.microsoft.com/office/powerpoint/2010/main" val="28180715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Silica</a:t>
            </a:r>
          </a:p>
        </p:txBody>
      </p:sp>
      <p:sp>
        <p:nvSpPr>
          <p:cNvPr id="3" name="Content Placeholder 2"/>
          <p:cNvSpPr>
            <a:spLocks noGrp="1"/>
          </p:cNvSpPr>
          <p:nvPr>
            <p:ph sz="half" idx="1"/>
          </p:nvPr>
        </p:nvSpPr>
        <p:spPr/>
        <p:txBody>
          <a:bodyPr>
            <a:normAutofit/>
          </a:bodyPr>
          <a:lstStyle/>
          <a:p>
            <a:r>
              <a:rPr lang="en-US" dirty="0"/>
              <a:t>Crystalline silica is one of the most common minerals found in the earth's crust </a:t>
            </a:r>
          </a:p>
          <a:p>
            <a:pPr lvl="1"/>
            <a:r>
              <a:rPr lang="en-US" dirty="0"/>
              <a:t>Naturally-occurring</a:t>
            </a:r>
          </a:p>
          <a:p>
            <a:pPr lvl="1"/>
            <a:r>
              <a:rPr lang="en-US" dirty="0"/>
              <a:t>Incorporated into manmade materials</a:t>
            </a:r>
          </a:p>
          <a:p>
            <a:pPr lvl="1"/>
            <a:r>
              <a:rPr lang="en-US" dirty="0"/>
              <a:t>Used to manufacture products</a:t>
            </a:r>
          </a:p>
          <a:p>
            <a:r>
              <a:rPr lang="en-US" dirty="0"/>
              <a:t>Silica is EVERYWHERE!</a:t>
            </a:r>
          </a:p>
        </p:txBody>
      </p:sp>
      <p:sp>
        <p:nvSpPr>
          <p:cNvPr id="7" name="Slide Number Placeholder 6">
            <a:extLst>
              <a:ext uri="{FF2B5EF4-FFF2-40B4-BE49-F238E27FC236}">
                <a16:creationId xmlns:a16="http://schemas.microsoft.com/office/drawing/2014/main" id="{4E003975-4E0D-91DE-BF51-B1AD88A60A94}"/>
              </a:ext>
            </a:extLst>
          </p:cNvPr>
          <p:cNvSpPr>
            <a:spLocks noGrp="1"/>
          </p:cNvSpPr>
          <p:nvPr>
            <p:ph type="sldNum" sz="quarter" idx="12"/>
          </p:nvPr>
        </p:nvSpPr>
        <p:spPr/>
        <p:txBody>
          <a:bodyPr/>
          <a:lstStyle/>
          <a:p>
            <a:fld id="{ED7FD7C4-914D-4FE6-BFE6-A59CC827CFA6}" type="slidenum">
              <a:rPr lang="en-US" smtClean="0"/>
              <a:t>17</a:t>
            </a:fld>
            <a:endParaRPr lang="en-US"/>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67401" y="1417638"/>
            <a:ext cx="2633981" cy="1975486"/>
          </a:xfrm>
          <a:prstGeom prst="rect">
            <a:avLst/>
          </a:prstGeom>
        </p:spPr>
      </p:pic>
      <p:pic>
        <p:nvPicPr>
          <p:cNvPr id="9" name="Picture 8"/>
          <p:cNvPicPr>
            <a:picLocks noChangeAspect="1"/>
          </p:cNvPicPr>
          <p:nvPr/>
        </p:nvPicPr>
        <p:blipFill rotWithShape="1">
          <a:blip r:embed="rId4" cstate="print">
            <a:extLst>
              <a:ext uri="{28A0092B-C50C-407E-A947-70E740481C1C}">
                <a14:useLocalDpi xmlns:a14="http://schemas.microsoft.com/office/drawing/2010/main" val="0"/>
              </a:ext>
            </a:extLst>
          </a:blip>
          <a:srcRect r="12057"/>
          <a:stretch/>
        </p:blipFill>
        <p:spPr>
          <a:xfrm>
            <a:off x="7636510" y="2584640"/>
            <a:ext cx="2574290" cy="1951485"/>
          </a:xfrm>
          <a:prstGeom prst="rect">
            <a:avLst/>
          </a:prstGeom>
        </p:spPr>
      </p:pic>
      <p:pic>
        <p:nvPicPr>
          <p:cNvPr id="10" name="Picture 9"/>
          <p:cNvPicPr>
            <a:picLocks noChangeAspect="1"/>
          </p:cNvPicPr>
          <p:nvPr/>
        </p:nvPicPr>
        <p:blipFill rotWithShape="1">
          <a:blip r:embed="rId5" cstate="print">
            <a:extLst>
              <a:ext uri="{28A0092B-C50C-407E-A947-70E740481C1C}">
                <a14:useLocalDpi xmlns:a14="http://schemas.microsoft.com/office/drawing/2010/main" val="0"/>
              </a:ext>
            </a:extLst>
          </a:blip>
          <a:srcRect r="9566"/>
          <a:stretch/>
        </p:blipFill>
        <p:spPr>
          <a:xfrm>
            <a:off x="5867400" y="3742944"/>
            <a:ext cx="2590800" cy="1951485"/>
          </a:xfrm>
          <a:prstGeom prst="rect">
            <a:avLst/>
          </a:prstGeom>
        </p:spPr>
      </p:pic>
      <p:pic>
        <p:nvPicPr>
          <p:cNvPr id="11" name="Picture 1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236497" y="3954270"/>
            <a:ext cx="1824236" cy="2209800"/>
          </a:xfrm>
          <a:prstGeom prst="rect">
            <a:avLst/>
          </a:prstGeom>
        </p:spPr>
      </p:pic>
    </p:spTree>
    <p:extLst>
      <p:ext uri="{BB962C8B-B14F-4D97-AF65-F5344CB8AC3E}">
        <p14:creationId xmlns:p14="http://schemas.microsoft.com/office/powerpoint/2010/main" val="21941809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International Concern over Silica</a:t>
            </a:r>
          </a:p>
        </p:txBody>
      </p:sp>
      <p:sp>
        <p:nvSpPr>
          <p:cNvPr id="3" name="Content Placeholder 2"/>
          <p:cNvSpPr>
            <a:spLocks noGrp="1"/>
          </p:cNvSpPr>
          <p:nvPr>
            <p:ph idx="1"/>
          </p:nvPr>
        </p:nvSpPr>
        <p:spPr/>
        <p:txBody>
          <a:bodyPr>
            <a:normAutofit/>
          </a:bodyPr>
          <a:lstStyle/>
          <a:p>
            <a:r>
              <a:rPr lang="en-US" dirty="0"/>
              <a:t>At least 227 million workers are employed in high risk industries worldwide</a:t>
            </a:r>
          </a:p>
          <a:p>
            <a:pPr lvl="1"/>
            <a:r>
              <a:rPr lang="en-US" dirty="0"/>
              <a:t>Over 1 million children in these industries</a:t>
            </a:r>
          </a:p>
          <a:p>
            <a:r>
              <a:rPr lang="en-US" dirty="0"/>
              <a:t>Exposed people are often the most vulnerable, disadvantaged and medically underserved</a:t>
            </a:r>
          </a:p>
          <a:p>
            <a:r>
              <a:rPr lang="en-US" dirty="0"/>
              <a:t>Respirable crystalline silica (RCS) particles have been classified as an </a:t>
            </a:r>
            <a:r>
              <a:rPr lang="en-US" b="1" dirty="0"/>
              <a:t>occupational airborne particulate of worldwide concern</a:t>
            </a:r>
            <a:endParaRPr lang="en-US" dirty="0"/>
          </a:p>
          <a:p>
            <a:pPr lvl="1"/>
            <a:endParaRPr lang="en-US" dirty="0"/>
          </a:p>
        </p:txBody>
      </p:sp>
      <p:sp>
        <p:nvSpPr>
          <p:cNvPr id="6" name="Slide Number Placeholder 5">
            <a:extLst>
              <a:ext uri="{FF2B5EF4-FFF2-40B4-BE49-F238E27FC236}">
                <a16:creationId xmlns:a16="http://schemas.microsoft.com/office/drawing/2014/main" id="{851DEFAE-2DDC-DF7D-ECC7-5F2BA9E614F5}"/>
              </a:ext>
            </a:extLst>
          </p:cNvPr>
          <p:cNvSpPr>
            <a:spLocks noGrp="1"/>
          </p:cNvSpPr>
          <p:nvPr>
            <p:ph type="sldNum" sz="quarter" idx="10"/>
          </p:nvPr>
        </p:nvSpPr>
        <p:spPr/>
        <p:txBody>
          <a:bodyPr/>
          <a:lstStyle/>
          <a:p>
            <a:fld id="{ED7FD7C4-914D-4FE6-BFE6-A59CC827CFA6}" type="slidenum">
              <a:rPr lang="en-US" smtClean="0"/>
              <a:t>18</a:t>
            </a:fld>
            <a:endParaRPr lang="en-US"/>
          </a:p>
        </p:txBody>
      </p:sp>
    </p:spTree>
    <p:extLst>
      <p:ext uri="{BB962C8B-B14F-4D97-AF65-F5344CB8AC3E}">
        <p14:creationId xmlns:p14="http://schemas.microsoft.com/office/powerpoint/2010/main" val="247050716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How do people get exposed?</a:t>
            </a:r>
          </a:p>
        </p:txBody>
      </p:sp>
      <p:sp>
        <p:nvSpPr>
          <p:cNvPr id="6" name="Slide Number Placeholder 5">
            <a:extLst>
              <a:ext uri="{FF2B5EF4-FFF2-40B4-BE49-F238E27FC236}">
                <a16:creationId xmlns:a16="http://schemas.microsoft.com/office/drawing/2014/main" id="{1B4B5126-2200-B394-44EF-FFECEDBC0BC0}"/>
              </a:ext>
            </a:extLst>
          </p:cNvPr>
          <p:cNvSpPr>
            <a:spLocks noGrp="1"/>
          </p:cNvSpPr>
          <p:nvPr>
            <p:ph type="sldNum" sz="quarter" idx="12"/>
          </p:nvPr>
        </p:nvSpPr>
        <p:spPr/>
        <p:txBody>
          <a:bodyPr/>
          <a:lstStyle/>
          <a:p>
            <a:endParaRPr lang="en-US"/>
          </a:p>
          <a:p>
            <a:fld id="{ED7FD7C4-914D-4FE6-BFE6-A59CC827CFA6}" type="slidenum">
              <a:rPr lang="en-US" smtClean="0"/>
              <a:pPr/>
              <a:t>19</a:t>
            </a:fld>
            <a:endParaRPr lang="en-US"/>
          </a:p>
          <a:p>
            <a:endParaRPr lang="en-US" dirty="0"/>
          </a:p>
        </p:txBody>
      </p:sp>
    </p:spTree>
    <p:extLst>
      <p:ext uri="{BB962C8B-B14F-4D97-AF65-F5344CB8AC3E}">
        <p14:creationId xmlns:p14="http://schemas.microsoft.com/office/powerpoint/2010/main" val="817047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Objectives</a:t>
            </a:r>
          </a:p>
        </p:txBody>
      </p:sp>
      <p:sp>
        <p:nvSpPr>
          <p:cNvPr id="3" name="Content Placeholder 2"/>
          <p:cNvSpPr>
            <a:spLocks noGrp="1"/>
          </p:cNvSpPr>
          <p:nvPr>
            <p:ph idx="1"/>
          </p:nvPr>
        </p:nvSpPr>
        <p:spPr>
          <a:xfrm>
            <a:off x="1981200" y="914401"/>
            <a:ext cx="8229600" cy="4525963"/>
          </a:xfrm>
        </p:spPr>
        <p:txBody>
          <a:bodyPr>
            <a:normAutofit fontScale="92500" lnSpcReduction="10000"/>
          </a:bodyPr>
          <a:lstStyle/>
          <a:p>
            <a:endParaRPr lang="en-US" dirty="0"/>
          </a:p>
          <a:p>
            <a:r>
              <a:rPr lang="en-US" dirty="0"/>
              <a:t>Define occupational safety and health</a:t>
            </a:r>
          </a:p>
          <a:p>
            <a:r>
              <a:rPr lang="en-US" dirty="0"/>
              <a:t>Provide background on what silica is and where it is present</a:t>
            </a:r>
          </a:p>
          <a:p>
            <a:r>
              <a:rPr lang="en-US" dirty="0"/>
              <a:t>Discuss where and how exposure to silica occurs</a:t>
            </a:r>
          </a:p>
          <a:p>
            <a:r>
              <a:rPr lang="en-US" dirty="0"/>
              <a:t>Describe the health effects related to silica</a:t>
            </a:r>
          </a:p>
          <a:p>
            <a:r>
              <a:rPr lang="en-US" dirty="0"/>
              <a:t>Discuss how you measure it</a:t>
            </a:r>
          </a:p>
          <a:p>
            <a:r>
              <a:rPr lang="en-US" dirty="0"/>
              <a:t>Describe how you control it</a:t>
            </a:r>
          </a:p>
        </p:txBody>
      </p:sp>
      <p:sp>
        <p:nvSpPr>
          <p:cNvPr id="6" name="Slide Number Placeholder 5">
            <a:extLst>
              <a:ext uri="{FF2B5EF4-FFF2-40B4-BE49-F238E27FC236}">
                <a16:creationId xmlns:a16="http://schemas.microsoft.com/office/drawing/2014/main" id="{58D85292-3587-60C2-97DC-9A7EB3A832A4}"/>
              </a:ext>
            </a:extLst>
          </p:cNvPr>
          <p:cNvSpPr>
            <a:spLocks noGrp="1"/>
          </p:cNvSpPr>
          <p:nvPr>
            <p:ph type="sldNum" sz="quarter" idx="10"/>
          </p:nvPr>
        </p:nvSpPr>
        <p:spPr/>
        <p:txBody>
          <a:bodyPr/>
          <a:lstStyle/>
          <a:p>
            <a:fld id="{ED7FD7C4-914D-4FE6-BFE6-A59CC827CFA6}" type="slidenum">
              <a:rPr lang="en-US" smtClean="0"/>
              <a:t>2</a:t>
            </a:fld>
            <a:endParaRPr lang="en-US"/>
          </a:p>
        </p:txBody>
      </p:sp>
    </p:spTree>
    <p:extLst>
      <p:ext uri="{BB962C8B-B14F-4D97-AF65-F5344CB8AC3E}">
        <p14:creationId xmlns:p14="http://schemas.microsoft.com/office/powerpoint/2010/main" val="12437018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Industries where Exposures Occur</a:t>
            </a:r>
          </a:p>
        </p:txBody>
      </p:sp>
      <p:sp>
        <p:nvSpPr>
          <p:cNvPr id="6" name="Slide Number Placeholder 5">
            <a:extLst>
              <a:ext uri="{FF2B5EF4-FFF2-40B4-BE49-F238E27FC236}">
                <a16:creationId xmlns:a16="http://schemas.microsoft.com/office/drawing/2014/main" id="{CD361D93-8F34-F058-FFC2-33F9CEBEB85E}"/>
              </a:ext>
            </a:extLst>
          </p:cNvPr>
          <p:cNvSpPr>
            <a:spLocks noGrp="1"/>
          </p:cNvSpPr>
          <p:nvPr>
            <p:ph type="sldNum" sz="quarter" idx="10"/>
          </p:nvPr>
        </p:nvSpPr>
        <p:spPr/>
        <p:txBody>
          <a:bodyPr/>
          <a:lstStyle/>
          <a:p>
            <a:fld id="{ED7FD7C4-914D-4FE6-BFE6-A59CC827CFA6}" type="slidenum">
              <a:rPr lang="en-US" smtClean="0"/>
              <a:t>20</a:t>
            </a:fld>
            <a:endParaRPr lang="en-US"/>
          </a:p>
        </p:txBody>
      </p:sp>
      <p:sp>
        <p:nvSpPr>
          <p:cNvPr id="5" name="TextBox 4"/>
          <p:cNvSpPr txBox="1"/>
          <p:nvPr/>
        </p:nvSpPr>
        <p:spPr>
          <a:xfrm>
            <a:off x="4610865" y="1797302"/>
            <a:ext cx="3540071" cy="461665"/>
          </a:xfrm>
          <a:prstGeom prst="rect">
            <a:avLst/>
          </a:prstGeom>
          <a:noFill/>
        </p:spPr>
        <p:txBody>
          <a:bodyPr wrap="square" rtlCol="0">
            <a:spAutoFit/>
          </a:bodyPr>
          <a:lstStyle/>
          <a:p>
            <a:pPr marL="214313" indent="-214313">
              <a:buFont typeface="Arial" panose="020B0604020202020204" pitchFamily="34" charset="0"/>
              <a:buChar char="•"/>
            </a:pPr>
            <a:r>
              <a:rPr lang="en-US" sz="2400" dirty="0"/>
              <a:t>Mining &amp; Quarry work</a:t>
            </a:r>
          </a:p>
        </p:txBody>
      </p:sp>
      <p:pic>
        <p:nvPicPr>
          <p:cNvPr id="1030" name="Picture 6" descr="C:\Users\Mary\AppData\Local\Microsoft\Windows\Temporary Internet Files\Content.IE5\PFT73YK4\220px-Dimension_Stone_QuarryUSGOV[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23572" y="1842519"/>
            <a:ext cx="2072718" cy="12757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5982781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Industries where Exposures Occur</a:t>
            </a:r>
          </a:p>
        </p:txBody>
      </p:sp>
      <p:sp>
        <p:nvSpPr>
          <p:cNvPr id="6" name="Slide Number Placeholder 5">
            <a:extLst>
              <a:ext uri="{FF2B5EF4-FFF2-40B4-BE49-F238E27FC236}">
                <a16:creationId xmlns:a16="http://schemas.microsoft.com/office/drawing/2014/main" id="{D30EA70A-8536-E0EE-D9C5-72E70EF0E508}"/>
              </a:ext>
            </a:extLst>
          </p:cNvPr>
          <p:cNvSpPr>
            <a:spLocks noGrp="1"/>
          </p:cNvSpPr>
          <p:nvPr>
            <p:ph type="sldNum" sz="quarter" idx="10"/>
          </p:nvPr>
        </p:nvSpPr>
        <p:spPr/>
        <p:txBody>
          <a:bodyPr/>
          <a:lstStyle/>
          <a:p>
            <a:fld id="{ED7FD7C4-914D-4FE6-BFE6-A59CC827CFA6}" type="slidenum">
              <a:rPr lang="en-US" smtClean="0"/>
              <a:t>21</a:t>
            </a:fld>
            <a:endParaRPr lang="en-US"/>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23573" y="3181279"/>
            <a:ext cx="2070253" cy="12852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4610865" y="1797302"/>
            <a:ext cx="3540071" cy="830997"/>
          </a:xfrm>
          <a:prstGeom prst="rect">
            <a:avLst/>
          </a:prstGeom>
          <a:noFill/>
        </p:spPr>
        <p:txBody>
          <a:bodyPr wrap="square" rtlCol="0">
            <a:spAutoFit/>
          </a:bodyPr>
          <a:lstStyle/>
          <a:p>
            <a:pPr marL="214313" indent="-214313">
              <a:buFont typeface="Arial" panose="020B0604020202020204" pitchFamily="34" charset="0"/>
              <a:buChar char="•"/>
            </a:pPr>
            <a:r>
              <a:rPr lang="en-US" sz="2400" dirty="0"/>
              <a:t>Mining &amp; Quarry work</a:t>
            </a:r>
          </a:p>
          <a:p>
            <a:pPr marL="214313" indent="-214313">
              <a:buFont typeface="Arial" panose="020B0604020202020204" pitchFamily="34" charset="0"/>
              <a:buChar char="•"/>
            </a:pPr>
            <a:r>
              <a:rPr lang="en-US" sz="2400" dirty="0"/>
              <a:t>Construction</a:t>
            </a:r>
          </a:p>
        </p:txBody>
      </p:sp>
      <p:pic>
        <p:nvPicPr>
          <p:cNvPr id="1030" name="Picture 6" descr="C:\Users\Mary\AppData\Local\Microsoft\Windows\Temporary Internet Files\Content.IE5\PFT73YK4\220px-Dimension_Stone_QuarryUSGOV[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23572" y="1842519"/>
            <a:ext cx="2072718" cy="1275749"/>
          </a:xfrm>
          <a:prstGeom prst="rect">
            <a:avLst/>
          </a:prstGeom>
          <a:noFill/>
          <a:extLst>
            <a:ext uri="{909E8E84-426E-40DD-AFC4-6F175D3DCCD1}">
              <a14:hiddenFill xmlns:a14="http://schemas.microsoft.com/office/drawing/2010/main">
                <a:solidFill>
                  <a:srgbClr val="FFFFFF"/>
                </a:solidFill>
              </a14:hiddenFill>
            </a:ext>
          </a:extLst>
        </p:spPr>
      </p:pic>
      <p:pic>
        <p:nvPicPr>
          <p:cNvPr id="1035" name="Picture 11" descr="C:\Users\Mary\AppData\Local\Microsoft\Windows\Temporary Internet Files\Content.IE5\IQDL5TX8\Operaio[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962400" y="3181279"/>
            <a:ext cx="1754056" cy="18170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5462675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Industries where Exposures Occur</a:t>
            </a:r>
          </a:p>
        </p:txBody>
      </p:sp>
      <p:sp>
        <p:nvSpPr>
          <p:cNvPr id="6" name="Slide Number Placeholder 5">
            <a:extLst>
              <a:ext uri="{FF2B5EF4-FFF2-40B4-BE49-F238E27FC236}">
                <a16:creationId xmlns:a16="http://schemas.microsoft.com/office/drawing/2014/main" id="{CDE6F13D-5475-4F4D-0393-56B373C0A052}"/>
              </a:ext>
            </a:extLst>
          </p:cNvPr>
          <p:cNvSpPr>
            <a:spLocks noGrp="1"/>
          </p:cNvSpPr>
          <p:nvPr>
            <p:ph type="sldNum" sz="quarter" idx="10"/>
          </p:nvPr>
        </p:nvSpPr>
        <p:spPr/>
        <p:txBody>
          <a:bodyPr/>
          <a:lstStyle/>
          <a:p>
            <a:fld id="{ED7FD7C4-914D-4FE6-BFE6-A59CC827CFA6}" type="slidenum">
              <a:rPr lang="en-US" smtClean="0"/>
              <a:t>22</a:t>
            </a:fld>
            <a:endParaRPr lang="en-US"/>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23573" y="3181279"/>
            <a:ext cx="2070253" cy="12852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4610865" y="1797302"/>
            <a:ext cx="3540071" cy="1200329"/>
          </a:xfrm>
          <a:prstGeom prst="rect">
            <a:avLst/>
          </a:prstGeom>
          <a:noFill/>
        </p:spPr>
        <p:txBody>
          <a:bodyPr wrap="square" rtlCol="0">
            <a:spAutoFit/>
          </a:bodyPr>
          <a:lstStyle/>
          <a:p>
            <a:pPr marL="214313" indent="-214313">
              <a:buFont typeface="Arial" panose="020B0604020202020204" pitchFamily="34" charset="0"/>
              <a:buChar char="•"/>
            </a:pPr>
            <a:r>
              <a:rPr lang="en-US" sz="2400" dirty="0"/>
              <a:t>Mining &amp; Quarry work</a:t>
            </a:r>
          </a:p>
          <a:p>
            <a:pPr marL="214313" indent="-214313">
              <a:buFont typeface="Arial" panose="020B0604020202020204" pitchFamily="34" charset="0"/>
              <a:buChar char="•"/>
            </a:pPr>
            <a:r>
              <a:rPr lang="en-US" sz="2400" dirty="0"/>
              <a:t>Construction</a:t>
            </a:r>
          </a:p>
          <a:p>
            <a:pPr marL="214313" indent="-214313">
              <a:buFont typeface="Arial" panose="020B0604020202020204" pitchFamily="34" charset="0"/>
              <a:buChar char="•"/>
            </a:pPr>
            <a:r>
              <a:rPr lang="en-US" sz="2400" dirty="0"/>
              <a:t>Manufacturing</a:t>
            </a:r>
          </a:p>
        </p:txBody>
      </p:sp>
      <p:pic>
        <p:nvPicPr>
          <p:cNvPr id="1030" name="Picture 6" descr="C:\Users\Mary\AppData\Local\Microsoft\Windows\Temporary Internet Files\Content.IE5\PFT73YK4\220px-Dimension_Stone_QuarryUSGOV[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23572" y="1842519"/>
            <a:ext cx="2072718" cy="1275749"/>
          </a:xfrm>
          <a:prstGeom prst="rect">
            <a:avLst/>
          </a:prstGeom>
          <a:noFill/>
          <a:extLst>
            <a:ext uri="{909E8E84-426E-40DD-AFC4-6F175D3DCCD1}">
              <a14:hiddenFill xmlns:a14="http://schemas.microsoft.com/office/drawing/2010/main">
                <a:solidFill>
                  <a:srgbClr val="FFFFFF"/>
                </a:solidFill>
              </a14:hiddenFill>
            </a:ext>
          </a:extLst>
        </p:spPr>
      </p:pic>
      <p:pic>
        <p:nvPicPr>
          <p:cNvPr id="1035" name="Picture 11" descr="C:\Users\Mary\AppData\Local\Microsoft\Windows\Temporary Internet Files\Content.IE5\IQDL5TX8\Operaio[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962400" y="3319277"/>
            <a:ext cx="1449256" cy="1501329"/>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p:cNvPicPr>
            <a:picLocks noChangeAspect="1"/>
          </p:cNvPicPr>
          <p:nvPr/>
        </p:nvPicPr>
        <p:blipFill rotWithShape="1">
          <a:blip r:embed="rId6" cstate="print">
            <a:extLst>
              <a:ext uri="{28A0092B-C50C-407E-A947-70E740481C1C}">
                <a14:useLocalDpi xmlns:a14="http://schemas.microsoft.com/office/drawing/2010/main" val="0"/>
              </a:ext>
            </a:extLst>
          </a:blip>
          <a:srcRect r="7150" b="17097"/>
          <a:stretch/>
        </p:blipFill>
        <p:spPr>
          <a:xfrm>
            <a:off x="5791200" y="3360774"/>
            <a:ext cx="2133600" cy="1418333"/>
          </a:xfrm>
          <a:prstGeom prst="rect">
            <a:avLst/>
          </a:prstGeom>
        </p:spPr>
      </p:pic>
    </p:spTree>
    <p:extLst>
      <p:ext uri="{BB962C8B-B14F-4D97-AF65-F5344CB8AC3E}">
        <p14:creationId xmlns:p14="http://schemas.microsoft.com/office/powerpoint/2010/main" val="421240294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Industries where Exposures Occur</a:t>
            </a:r>
          </a:p>
        </p:txBody>
      </p:sp>
      <p:sp>
        <p:nvSpPr>
          <p:cNvPr id="6" name="Slide Number Placeholder 5">
            <a:extLst>
              <a:ext uri="{FF2B5EF4-FFF2-40B4-BE49-F238E27FC236}">
                <a16:creationId xmlns:a16="http://schemas.microsoft.com/office/drawing/2014/main" id="{95B05C44-C212-407E-2D7A-A66D8ACCE847}"/>
              </a:ext>
            </a:extLst>
          </p:cNvPr>
          <p:cNvSpPr>
            <a:spLocks noGrp="1"/>
          </p:cNvSpPr>
          <p:nvPr>
            <p:ph type="sldNum" sz="quarter" idx="10"/>
          </p:nvPr>
        </p:nvSpPr>
        <p:spPr/>
        <p:txBody>
          <a:bodyPr/>
          <a:lstStyle/>
          <a:p>
            <a:fld id="{ED7FD7C4-914D-4FE6-BFE6-A59CC827CFA6}" type="slidenum">
              <a:rPr lang="en-US" smtClean="0"/>
              <a:t>23</a:t>
            </a:fld>
            <a:endParaRPr lang="en-US"/>
          </a:p>
        </p:txBody>
      </p:sp>
      <p:pic>
        <p:nvPicPr>
          <p:cNvPr id="10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23573" y="3181279"/>
            <a:ext cx="2070253" cy="12852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4610865" y="1797301"/>
            <a:ext cx="3540071" cy="1569660"/>
          </a:xfrm>
          <a:prstGeom prst="rect">
            <a:avLst/>
          </a:prstGeom>
          <a:noFill/>
        </p:spPr>
        <p:txBody>
          <a:bodyPr wrap="square" rtlCol="0">
            <a:spAutoFit/>
          </a:bodyPr>
          <a:lstStyle/>
          <a:p>
            <a:pPr marL="214313" indent="-214313">
              <a:buFont typeface="Arial" panose="020B0604020202020204" pitchFamily="34" charset="0"/>
              <a:buChar char="•"/>
            </a:pPr>
            <a:r>
              <a:rPr lang="en-US" sz="2400" dirty="0"/>
              <a:t>Mining &amp; Quarry work</a:t>
            </a:r>
          </a:p>
          <a:p>
            <a:pPr marL="214313" indent="-214313">
              <a:buFont typeface="Arial" panose="020B0604020202020204" pitchFamily="34" charset="0"/>
              <a:buChar char="•"/>
            </a:pPr>
            <a:r>
              <a:rPr lang="en-US" sz="2400" dirty="0"/>
              <a:t>Construction</a:t>
            </a:r>
          </a:p>
          <a:p>
            <a:pPr marL="214313" indent="-214313">
              <a:buFont typeface="Arial" panose="020B0604020202020204" pitchFamily="34" charset="0"/>
              <a:buChar char="•"/>
            </a:pPr>
            <a:r>
              <a:rPr lang="en-US" sz="2400" dirty="0"/>
              <a:t>Manufacturing</a:t>
            </a:r>
          </a:p>
          <a:p>
            <a:pPr marL="214313" indent="-214313">
              <a:buFont typeface="Arial" panose="020B0604020202020204" pitchFamily="34" charset="0"/>
              <a:buChar char="•"/>
            </a:pPr>
            <a:r>
              <a:rPr lang="en-US" sz="2400" dirty="0"/>
              <a:t>Ceramics</a:t>
            </a:r>
          </a:p>
        </p:txBody>
      </p:sp>
      <p:pic>
        <p:nvPicPr>
          <p:cNvPr id="1030" name="Picture 6" descr="C:\Users\Mary\AppData\Local\Microsoft\Windows\Temporary Internet Files\Content.IE5\PFT73YK4\220px-Dimension_Stone_QuarryUSGOV[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23572" y="1842519"/>
            <a:ext cx="2072718" cy="1275749"/>
          </a:xfrm>
          <a:prstGeom prst="rect">
            <a:avLst/>
          </a:prstGeom>
          <a:noFill/>
          <a:extLst>
            <a:ext uri="{909E8E84-426E-40DD-AFC4-6F175D3DCCD1}">
              <a14:hiddenFill xmlns:a14="http://schemas.microsoft.com/office/drawing/2010/main">
                <a:solidFill>
                  <a:srgbClr val="FFFFFF"/>
                </a:solidFill>
              </a14:hiddenFill>
            </a:ext>
          </a:extLst>
        </p:spPr>
      </p:pic>
      <p:pic>
        <p:nvPicPr>
          <p:cNvPr id="1033" name="Picture 9" descr="C:\Users\Mary\AppData\Local\Microsoft\Windows\Temporary Internet Files\Content.IE5\L99JLOB1\4842213344_26be509dfa_z[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944996" y="2212157"/>
            <a:ext cx="1622457" cy="1216843"/>
          </a:xfrm>
          <a:prstGeom prst="rect">
            <a:avLst/>
          </a:prstGeom>
          <a:noFill/>
          <a:extLst>
            <a:ext uri="{909E8E84-426E-40DD-AFC4-6F175D3DCCD1}">
              <a14:hiddenFill xmlns:a14="http://schemas.microsoft.com/office/drawing/2010/main">
                <a:solidFill>
                  <a:srgbClr val="FFFFFF"/>
                </a:solidFill>
              </a14:hiddenFill>
            </a:ext>
          </a:extLst>
        </p:spPr>
      </p:pic>
      <p:pic>
        <p:nvPicPr>
          <p:cNvPr id="1035" name="Picture 11" descr="C:\Users\Mary\AppData\Local\Microsoft\Windows\Temporary Internet Files\Content.IE5\IQDL5TX8\Operaio[1].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143140" y="3688606"/>
            <a:ext cx="1767671" cy="1831184"/>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p:cNvPicPr>
            <a:picLocks noChangeAspect="1"/>
          </p:cNvPicPr>
          <p:nvPr/>
        </p:nvPicPr>
        <p:blipFill rotWithShape="1">
          <a:blip r:embed="rId7" cstate="print">
            <a:extLst>
              <a:ext uri="{28A0092B-C50C-407E-A947-70E740481C1C}">
                <a14:useLocalDpi xmlns:a14="http://schemas.microsoft.com/office/drawing/2010/main" val="0"/>
              </a:ext>
            </a:extLst>
          </a:blip>
          <a:srcRect r="7150" b="17097"/>
          <a:stretch/>
        </p:blipFill>
        <p:spPr>
          <a:xfrm>
            <a:off x="6380900" y="3688606"/>
            <a:ext cx="2361239" cy="1569659"/>
          </a:xfrm>
          <a:prstGeom prst="rect">
            <a:avLst/>
          </a:prstGeom>
        </p:spPr>
      </p:pic>
    </p:spTree>
    <p:extLst>
      <p:ext uri="{BB962C8B-B14F-4D97-AF65-F5344CB8AC3E}">
        <p14:creationId xmlns:p14="http://schemas.microsoft.com/office/powerpoint/2010/main" val="5038035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Industries where Exposures Occur</a:t>
            </a: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8157668" y="1896002"/>
            <a:ext cx="1862378" cy="1285277"/>
          </a:xfrm>
        </p:spPr>
      </p:pic>
      <p:sp>
        <p:nvSpPr>
          <p:cNvPr id="7" name="Slide Number Placeholder 6">
            <a:extLst>
              <a:ext uri="{FF2B5EF4-FFF2-40B4-BE49-F238E27FC236}">
                <a16:creationId xmlns:a16="http://schemas.microsoft.com/office/drawing/2014/main" id="{7827A387-85D6-3351-687D-16C084DBE605}"/>
              </a:ext>
            </a:extLst>
          </p:cNvPr>
          <p:cNvSpPr>
            <a:spLocks noGrp="1"/>
          </p:cNvSpPr>
          <p:nvPr>
            <p:ph type="sldNum" sz="quarter" idx="10"/>
          </p:nvPr>
        </p:nvSpPr>
        <p:spPr/>
        <p:txBody>
          <a:bodyPr/>
          <a:lstStyle/>
          <a:p>
            <a:fld id="{ED7FD7C4-914D-4FE6-BFE6-A59CC827CFA6}" type="slidenum">
              <a:rPr lang="en-US" smtClean="0"/>
              <a:t>24</a:t>
            </a:fld>
            <a:endParaRPr lang="en-US"/>
          </a:p>
        </p:txBody>
      </p:sp>
      <p:pic>
        <p:nvPicPr>
          <p:cNvPr id="102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23573" y="3181279"/>
            <a:ext cx="2070253" cy="12852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4610865" y="1797301"/>
            <a:ext cx="3540071" cy="1938992"/>
          </a:xfrm>
          <a:prstGeom prst="rect">
            <a:avLst/>
          </a:prstGeom>
          <a:noFill/>
        </p:spPr>
        <p:txBody>
          <a:bodyPr wrap="square" rtlCol="0">
            <a:spAutoFit/>
          </a:bodyPr>
          <a:lstStyle/>
          <a:p>
            <a:pPr marL="214313" indent="-214313">
              <a:buFont typeface="Arial" panose="020B0604020202020204" pitchFamily="34" charset="0"/>
              <a:buChar char="•"/>
            </a:pPr>
            <a:r>
              <a:rPr lang="en-US" sz="2400" dirty="0"/>
              <a:t>Mining &amp; Quarry work</a:t>
            </a:r>
          </a:p>
          <a:p>
            <a:pPr marL="214313" indent="-214313">
              <a:buFont typeface="Arial" panose="020B0604020202020204" pitchFamily="34" charset="0"/>
              <a:buChar char="•"/>
            </a:pPr>
            <a:r>
              <a:rPr lang="en-US" sz="2400" dirty="0"/>
              <a:t>Construction</a:t>
            </a:r>
          </a:p>
          <a:p>
            <a:pPr marL="214313" indent="-214313">
              <a:buFont typeface="Arial" panose="020B0604020202020204" pitchFamily="34" charset="0"/>
              <a:buChar char="•"/>
            </a:pPr>
            <a:r>
              <a:rPr lang="en-US" sz="2400" dirty="0"/>
              <a:t>Manufacturing</a:t>
            </a:r>
          </a:p>
          <a:p>
            <a:pPr marL="214313" indent="-214313">
              <a:buFont typeface="Arial" panose="020B0604020202020204" pitchFamily="34" charset="0"/>
              <a:buChar char="•"/>
            </a:pPr>
            <a:r>
              <a:rPr lang="en-US" sz="2400" dirty="0"/>
              <a:t>Ceramics</a:t>
            </a:r>
          </a:p>
          <a:p>
            <a:pPr marL="214313" indent="-214313">
              <a:buFont typeface="Arial" panose="020B0604020202020204" pitchFamily="34" charset="0"/>
              <a:buChar char="•"/>
            </a:pPr>
            <a:r>
              <a:rPr lang="en-US" sz="2400" dirty="0"/>
              <a:t>Brick making</a:t>
            </a:r>
          </a:p>
        </p:txBody>
      </p:sp>
      <p:pic>
        <p:nvPicPr>
          <p:cNvPr id="1030" name="Picture 6" descr="C:\Users\Mary\AppData\Local\Microsoft\Windows\Temporary Internet Files\Content.IE5\PFT73YK4\220px-Dimension_Stone_QuarryUSGOV[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23572" y="1842519"/>
            <a:ext cx="2072718" cy="1275749"/>
          </a:xfrm>
          <a:prstGeom prst="rect">
            <a:avLst/>
          </a:prstGeom>
          <a:noFill/>
          <a:extLst>
            <a:ext uri="{909E8E84-426E-40DD-AFC4-6F175D3DCCD1}">
              <a14:hiddenFill xmlns:a14="http://schemas.microsoft.com/office/drawing/2010/main">
                <a:solidFill>
                  <a:srgbClr val="FFFFFF"/>
                </a:solidFill>
              </a14:hiddenFill>
            </a:ext>
          </a:extLst>
        </p:spPr>
      </p:pic>
      <p:pic>
        <p:nvPicPr>
          <p:cNvPr id="1033" name="Picture 9" descr="C:\Users\Mary\AppData\Local\Microsoft\Windows\Temporary Internet Files\Content.IE5\L99JLOB1\4842213344_26be509dfa_z[1].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159014" y="3429000"/>
            <a:ext cx="1795392" cy="1346544"/>
          </a:xfrm>
          <a:prstGeom prst="rect">
            <a:avLst/>
          </a:prstGeom>
          <a:noFill/>
          <a:extLst>
            <a:ext uri="{909E8E84-426E-40DD-AFC4-6F175D3DCCD1}">
              <a14:hiddenFill xmlns:a14="http://schemas.microsoft.com/office/drawing/2010/main">
                <a:solidFill>
                  <a:srgbClr val="FFFFFF"/>
                </a:solidFill>
              </a14:hiddenFill>
            </a:ext>
          </a:extLst>
        </p:spPr>
      </p:pic>
      <p:pic>
        <p:nvPicPr>
          <p:cNvPr id="1035" name="Picture 11" descr="C:\Users\Mary\AppData\Local\Microsoft\Windows\Temporary Internet Files\Content.IE5\IQDL5TX8\Operaio[1].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815090" y="4578438"/>
            <a:ext cx="1503008" cy="1557012"/>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p:cNvPicPr>
            <a:picLocks noChangeAspect="1"/>
          </p:cNvPicPr>
          <p:nvPr/>
        </p:nvPicPr>
        <p:blipFill rotWithShape="1">
          <a:blip r:embed="rId8" cstate="print">
            <a:extLst>
              <a:ext uri="{28A0092B-C50C-407E-A947-70E740481C1C}">
                <a14:useLocalDpi xmlns:a14="http://schemas.microsoft.com/office/drawing/2010/main" val="0"/>
              </a:ext>
            </a:extLst>
          </a:blip>
          <a:srcRect r="7150" b="17097"/>
          <a:stretch/>
        </p:blipFill>
        <p:spPr>
          <a:xfrm>
            <a:off x="5671827" y="4288745"/>
            <a:ext cx="2175073" cy="1445903"/>
          </a:xfrm>
          <a:prstGeom prst="rect">
            <a:avLst/>
          </a:prstGeom>
        </p:spPr>
      </p:pic>
    </p:spTree>
    <p:extLst>
      <p:ext uri="{BB962C8B-B14F-4D97-AF65-F5344CB8AC3E}">
        <p14:creationId xmlns:p14="http://schemas.microsoft.com/office/powerpoint/2010/main" val="422612130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Industries where Exposures Occur</a:t>
            </a: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8112435" y="3241311"/>
            <a:ext cx="1775390" cy="1225244"/>
          </a:xfrm>
        </p:spPr>
      </p:pic>
      <p:sp>
        <p:nvSpPr>
          <p:cNvPr id="7" name="Slide Number Placeholder 6">
            <a:extLst>
              <a:ext uri="{FF2B5EF4-FFF2-40B4-BE49-F238E27FC236}">
                <a16:creationId xmlns:a16="http://schemas.microsoft.com/office/drawing/2014/main" id="{3193595C-3912-89A2-58A4-6E1C4572269A}"/>
              </a:ext>
            </a:extLst>
          </p:cNvPr>
          <p:cNvSpPr>
            <a:spLocks noGrp="1"/>
          </p:cNvSpPr>
          <p:nvPr>
            <p:ph type="sldNum" sz="quarter" idx="10"/>
          </p:nvPr>
        </p:nvSpPr>
        <p:spPr/>
        <p:txBody>
          <a:bodyPr/>
          <a:lstStyle/>
          <a:p>
            <a:fld id="{ED7FD7C4-914D-4FE6-BFE6-A59CC827CFA6}" type="slidenum">
              <a:rPr lang="en-US" smtClean="0"/>
              <a:t>25</a:t>
            </a:fld>
            <a:endParaRPr lang="en-US"/>
          </a:p>
        </p:txBody>
      </p:sp>
      <p:pic>
        <p:nvPicPr>
          <p:cNvPr id="102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23573" y="3181279"/>
            <a:ext cx="2070253" cy="12852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4232330" y="1588524"/>
            <a:ext cx="3540071" cy="2677656"/>
          </a:xfrm>
          <a:prstGeom prst="rect">
            <a:avLst/>
          </a:prstGeom>
          <a:noFill/>
        </p:spPr>
        <p:txBody>
          <a:bodyPr wrap="square" rtlCol="0">
            <a:spAutoFit/>
          </a:bodyPr>
          <a:lstStyle/>
          <a:p>
            <a:pPr marL="214313" indent="-214313">
              <a:buFont typeface="Arial" panose="020B0604020202020204" pitchFamily="34" charset="0"/>
              <a:buChar char="•"/>
            </a:pPr>
            <a:r>
              <a:rPr lang="en-US" sz="2400" dirty="0"/>
              <a:t>Mining &amp; Quarry work</a:t>
            </a:r>
          </a:p>
          <a:p>
            <a:pPr marL="214313" indent="-214313">
              <a:buFont typeface="Arial" panose="020B0604020202020204" pitchFamily="34" charset="0"/>
              <a:buChar char="•"/>
            </a:pPr>
            <a:r>
              <a:rPr lang="en-US" sz="2400" dirty="0"/>
              <a:t>Construction</a:t>
            </a:r>
          </a:p>
          <a:p>
            <a:pPr marL="214313" indent="-214313">
              <a:buFont typeface="Arial" panose="020B0604020202020204" pitchFamily="34" charset="0"/>
              <a:buChar char="•"/>
            </a:pPr>
            <a:r>
              <a:rPr lang="en-US" sz="2400" dirty="0"/>
              <a:t>Manufacturing</a:t>
            </a:r>
          </a:p>
          <a:p>
            <a:pPr marL="214313" indent="-214313">
              <a:buFont typeface="Arial" panose="020B0604020202020204" pitchFamily="34" charset="0"/>
              <a:buChar char="•"/>
            </a:pPr>
            <a:r>
              <a:rPr lang="en-US" sz="2400" dirty="0"/>
              <a:t>Ceramics</a:t>
            </a:r>
          </a:p>
          <a:p>
            <a:pPr marL="214313" indent="-214313">
              <a:buFont typeface="Arial" panose="020B0604020202020204" pitchFamily="34" charset="0"/>
              <a:buChar char="•"/>
            </a:pPr>
            <a:r>
              <a:rPr lang="en-US" sz="2400" dirty="0"/>
              <a:t>Brick making</a:t>
            </a:r>
          </a:p>
          <a:p>
            <a:pPr marL="214313" indent="-214313">
              <a:buFont typeface="Arial" panose="020B0604020202020204" pitchFamily="34" charset="0"/>
              <a:buChar char="•"/>
            </a:pPr>
            <a:r>
              <a:rPr lang="en-US" sz="2400" dirty="0"/>
              <a:t>Shipyards </a:t>
            </a:r>
          </a:p>
          <a:p>
            <a:pPr marL="214313" indent="-214313">
              <a:buFont typeface="Arial" panose="020B0604020202020204" pitchFamily="34" charset="0"/>
              <a:buChar char="•"/>
            </a:pPr>
            <a:r>
              <a:rPr lang="en-US" sz="2400" dirty="0"/>
              <a:t>Others</a:t>
            </a:r>
          </a:p>
        </p:txBody>
      </p:sp>
      <p:pic>
        <p:nvPicPr>
          <p:cNvPr id="1030" name="Picture 6" descr="C:\Users\Mary\AppData\Local\Microsoft\Windows\Temporary Internet Files\Content.IE5\PFT73YK4\220px-Dimension_Stone_QuarryUSGOV[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23572" y="1842519"/>
            <a:ext cx="2072718" cy="1275749"/>
          </a:xfrm>
          <a:prstGeom prst="rect">
            <a:avLst/>
          </a:prstGeom>
          <a:noFill/>
          <a:extLst>
            <a:ext uri="{909E8E84-426E-40DD-AFC4-6F175D3DCCD1}">
              <a14:hiddenFill xmlns:a14="http://schemas.microsoft.com/office/drawing/2010/main">
                <a:solidFill>
                  <a:srgbClr val="FFFFFF"/>
                </a:solidFill>
              </a14:hiddenFill>
            </a:ext>
          </a:extLst>
        </p:spPr>
      </p:pic>
      <p:pic>
        <p:nvPicPr>
          <p:cNvPr id="1033" name="Picture 9" descr="C:\Users\Mary\AppData\Local\Microsoft\Windows\Temporary Internet Files\Content.IE5\L99JLOB1\4842213344_26be509dfa_z[1].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102911" y="4637442"/>
            <a:ext cx="1622457" cy="1216843"/>
          </a:xfrm>
          <a:prstGeom prst="rect">
            <a:avLst/>
          </a:prstGeom>
          <a:noFill/>
          <a:extLst>
            <a:ext uri="{909E8E84-426E-40DD-AFC4-6F175D3DCCD1}">
              <a14:hiddenFill xmlns:a14="http://schemas.microsoft.com/office/drawing/2010/main">
                <a:solidFill>
                  <a:srgbClr val="FFFFFF"/>
                </a:solidFill>
              </a14:hiddenFill>
            </a:ext>
          </a:extLst>
        </p:spPr>
      </p:pic>
      <p:pic>
        <p:nvPicPr>
          <p:cNvPr id="1035" name="Picture 11" descr="C:\Users\Mary\AppData\Local\Microsoft\Windows\Temporary Internet Files\Content.IE5\IQDL5TX8\Operaio[1].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2108778" y="4637441"/>
            <a:ext cx="1299840" cy="1346544"/>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161310" y="1797302"/>
            <a:ext cx="1677642" cy="121684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 name="Picture 9"/>
          <p:cNvPicPr>
            <a:picLocks noChangeAspect="1"/>
          </p:cNvPicPr>
          <p:nvPr/>
        </p:nvPicPr>
        <p:blipFill rotWithShape="1">
          <a:blip r:embed="rId9" cstate="print">
            <a:extLst>
              <a:ext uri="{28A0092B-C50C-407E-A947-70E740481C1C}">
                <a14:useLocalDpi xmlns:a14="http://schemas.microsoft.com/office/drawing/2010/main" val="0"/>
              </a:ext>
            </a:extLst>
          </a:blip>
          <a:srcRect r="7150" b="17097"/>
          <a:stretch/>
        </p:blipFill>
        <p:spPr>
          <a:xfrm>
            <a:off x="4786345" y="4695121"/>
            <a:ext cx="1938839" cy="1288864"/>
          </a:xfrm>
          <a:prstGeom prst="rect">
            <a:avLst/>
          </a:prstGeom>
        </p:spPr>
      </p:pic>
    </p:spTree>
    <p:extLst>
      <p:ext uri="{BB962C8B-B14F-4D97-AF65-F5344CB8AC3E}">
        <p14:creationId xmlns:p14="http://schemas.microsoft.com/office/powerpoint/2010/main" val="216815596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51492736"/>
              </p:ext>
            </p:extLst>
          </p:nvPr>
        </p:nvGraphicFramePr>
        <p:xfrm>
          <a:off x="2312260" y="1066800"/>
          <a:ext cx="7391400" cy="5108772"/>
        </p:xfrm>
        <a:graphic>
          <a:graphicData uri="http://schemas.openxmlformats.org/drawingml/2006/table">
            <a:tbl>
              <a:tblPr firstRow="1" bandRow="1">
                <a:tableStyleId>{5C22544A-7EE6-4342-B048-85BDC9FD1C3A}</a:tableStyleId>
              </a:tblPr>
              <a:tblGrid>
                <a:gridCol w="3695700">
                  <a:extLst>
                    <a:ext uri="{9D8B030D-6E8A-4147-A177-3AD203B41FA5}">
                      <a16:colId xmlns:a16="http://schemas.microsoft.com/office/drawing/2014/main" val="4125712099"/>
                    </a:ext>
                  </a:extLst>
                </a:gridCol>
                <a:gridCol w="3695700">
                  <a:extLst>
                    <a:ext uri="{9D8B030D-6E8A-4147-A177-3AD203B41FA5}">
                      <a16:colId xmlns:a16="http://schemas.microsoft.com/office/drawing/2014/main" val="2753419490"/>
                    </a:ext>
                  </a:extLst>
                </a:gridCol>
              </a:tblGrid>
              <a:tr h="456999">
                <a:tc>
                  <a:txBody>
                    <a:bodyPr/>
                    <a:lstStyle/>
                    <a:p>
                      <a:r>
                        <a:rPr lang="en-US" dirty="0"/>
                        <a:t>Industries</a:t>
                      </a:r>
                    </a:p>
                  </a:txBody>
                  <a:tcPr/>
                </a:tc>
                <a:tc>
                  <a:txBody>
                    <a:bodyPr/>
                    <a:lstStyle/>
                    <a:p>
                      <a:r>
                        <a:rPr lang="en-US" dirty="0"/>
                        <a:t>Job Tasks</a:t>
                      </a:r>
                    </a:p>
                  </a:txBody>
                  <a:tcPr/>
                </a:tc>
                <a:extLst>
                  <a:ext uri="{0D108BD9-81ED-4DB2-BD59-A6C34878D82A}">
                    <a16:rowId xmlns:a16="http://schemas.microsoft.com/office/drawing/2014/main" val="2956120496"/>
                  </a:ext>
                </a:extLst>
              </a:tr>
              <a:tr h="788792">
                <a:tc>
                  <a:txBody>
                    <a:bodyPr/>
                    <a:lstStyle/>
                    <a:p>
                      <a:r>
                        <a:rPr lang="en-US" dirty="0"/>
                        <a:t>Manufacturing</a:t>
                      </a:r>
                    </a:p>
                  </a:txBody>
                  <a:tcPr/>
                </a:tc>
                <a:tc>
                  <a:txBody>
                    <a:bodyPr/>
                    <a:lstStyle/>
                    <a:p>
                      <a:r>
                        <a:rPr lang="en-US" dirty="0"/>
                        <a:t>Abrasive</a:t>
                      </a:r>
                      <a:r>
                        <a:rPr lang="en-US" baseline="0" dirty="0"/>
                        <a:t> blasting</a:t>
                      </a:r>
                      <a:r>
                        <a:rPr lang="en-US" dirty="0"/>
                        <a:t>, glass making, making soaps &amp; detergents</a:t>
                      </a:r>
                    </a:p>
                  </a:txBody>
                  <a:tcPr/>
                </a:tc>
                <a:extLst>
                  <a:ext uri="{0D108BD9-81ED-4DB2-BD59-A6C34878D82A}">
                    <a16:rowId xmlns:a16="http://schemas.microsoft.com/office/drawing/2014/main" val="3593994808"/>
                  </a:ext>
                </a:extLst>
              </a:tr>
              <a:tr h="456999">
                <a:tc>
                  <a:txBody>
                    <a:bodyPr/>
                    <a:lstStyle/>
                    <a:p>
                      <a:r>
                        <a:rPr lang="en-US" dirty="0"/>
                        <a:t>Ceramics</a:t>
                      </a:r>
                    </a:p>
                  </a:txBody>
                  <a:tcPr/>
                </a:tc>
                <a:tc>
                  <a:txBody>
                    <a:bodyPr/>
                    <a:lstStyle/>
                    <a:p>
                      <a:r>
                        <a:rPr lang="en-US" dirty="0"/>
                        <a:t>Manufacturing</a:t>
                      </a:r>
                      <a:r>
                        <a:rPr lang="en-US" baseline="0" dirty="0"/>
                        <a:t> clay, pottery</a:t>
                      </a:r>
                      <a:endParaRPr lang="en-US" dirty="0"/>
                    </a:p>
                  </a:txBody>
                  <a:tcPr/>
                </a:tc>
                <a:extLst>
                  <a:ext uri="{0D108BD9-81ED-4DB2-BD59-A6C34878D82A}">
                    <a16:rowId xmlns:a16="http://schemas.microsoft.com/office/drawing/2014/main" val="3824199891"/>
                  </a:ext>
                </a:extLst>
              </a:tr>
              <a:tr h="788792">
                <a:tc>
                  <a:txBody>
                    <a:bodyPr/>
                    <a:lstStyle/>
                    <a:p>
                      <a:r>
                        <a:rPr lang="en-US" dirty="0"/>
                        <a:t>Construction</a:t>
                      </a:r>
                    </a:p>
                  </a:txBody>
                  <a:tcPr/>
                </a:tc>
                <a:tc>
                  <a:txBody>
                    <a:bodyPr/>
                    <a:lstStyle/>
                    <a:p>
                      <a:r>
                        <a:rPr lang="en-US" dirty="0"/>
                        <a:t>Sandblasting, rock drilling, masonry work, jack hammering, tunneling</a:t>
                      </a:r>
                    </a:p>
                  </a:txBody>
                  <a:tcPr/>
                </a:tc>
                <a:extLst>
                  <a:ext uri="{0D108BD9-81ED-4DB2-BD59-A6C34878D82A}">
                    <a16:rowId xmlns:a16="http://schemas.microsoft.com/office/drawing/2014/main" val="371342294"/>
                  </a:ext>
                </a:extLst>
              </a:tr>
              <a:tr h="788792">
                <a:tc>
                  <a:txBody>
                    <a:bodyPr/>
                    <a:lstStyle/>
                    <a:p>
                      <a:r>
                        <a:rPr lang="en-US" dirty="0"/>
                        <a:t>Foundry work</a:t>
                      </a:r>
                    </a:p>
                  </a:txBody>
                  <a:tcPr/>
                </a:tc>
                <a:tc>
                  <a:txBody>
                    <a:bodyPr/>
                    <a:lstStyle/>
                    <a:p>
                      <a:r>
                        <a:rPr lang="en-US" dirty="0"/>
                        <a:t>Grinding, molding,</a:t>
                      </a:r>
                      <a:r>
                        <a:rPr lang="en-US" baseline="0" dirty="0"/>
                        <a:t> shaking, core room</a:t>
                      </a:r>
                      <a:endParaRPr lang="en-US" dirty="0"/>
                    </a:p>
                  </a:txBody>
                  <a:tcPr/>
                </a:tc>
                <a:extLst>
                  <a:ext uri="{0D108BD9-81ED-4DB2-BD59-A6C34878D82A}">
                    <a16:rowId xmlns:a16="http://schemas.microsoft.com/office/drawing/2014/main" val="3846916118"/>
                  </a:ext>
                </a:extLst>
              </a:tr>
              <a:tr h="456999">
                <a:tc>
                  <a:txBody>
                    <a:bodyPr/>
                    <a:lstStyle/>
                    <a:p>
                      <a:r>
                        <a:rPr lang="en-US" dirty="0"/>
                        <a:t>Mining</a:t>
                      </a:r>
                    </a:p>
                  </a:txBody>
                  <a:tcPr/>
                </a:tc>
                <a:tc>
                  <a:txBody>
                    <a:bodyPr/>
                    <a:lstStyle/>
                    <a:p>
                      <a:r>
                        <a:rPr lang="en-US" dirty="0"/>
                        <a:t>Cutting stone, drilling through rock</a:t>
                      </a:r>
                    </a:p>
                  </a:txBody>
                  <a:tcPr/>
                </a:tc>
                <a:extLst>
                  <a:ext uri="{0D108BD9-81ED-4DB2-BD59-A6C34878D82A}">
                    <a16:rowId xmlns:a16="http://schemas.microsoft.com/office/drawing/2014/main" val="3052641848"/>
                  </a:ext>
                </a:extLst>
              </a:tr>
              <a:tr h="456999">
                <a:tc>
                  <a:txBody>
                    <a:bodyPr/>
                    <a:lstStyle/>
                    <a:p>
                      <a:r>
                        <a:rPr lang="en-US" dirty="0"/>
                        <a:t>Railroad</a:t>
                      </a:r>
                    </a:p>
                  </a:txBody>
                  <a:tcPr/>
                </a:tc>
                <a:tc>
                  <a:txBody>
                    <a:bodyPr/>
                    <a:lstStyle/>
                    <a:p>
                      <a:r>
                        <a:rPr lang="en-US" dirty="0"/>
                        <a:t>Setting/laying track</a:t>
                      </a:r>
                    </a:p>
                  </a:txBody>
                  <a:tcPr/>
                </a:tc>
                <a:extLst>
                  <a:ext uri="{0D108BD9-81ED-4DB2-BD59-A6C34878D82A}">
                    <a16:rowId xmlns:a16="http://schemas.microsoft.com/office/drawing/2014/main" val="4243070099"/>
                  </a:ext>
                </a:extLst>
              </a:tr>
              <a:tr h="788792">
                <a:tc>
                  <a:txBody>
                    <a:bodyPr/>
                    <a:lstStyle/>
                    <a:p>
                      <a:r>
                        <a:rPr lang="en-US" dirty="0"/>
                        <a:t>Stone cutting</a:t>
                      </a:r>
                    </a:p>
                  </a:txBody>
                  <a:tcPr/>
                </a:tc>
                <a:tc>
                  <a:txBody>
                    <a:bodyPr/>
                    <a:lstStyle/>
                    <a:p>
                      <a:r>
                        <a:rPr lang="en-US" dirty="0"/>
                        <a:t>Sawing, abrasive blasting,</a:t>
                      </a:r>
                      <a:r>
                        <a:rPr lang="en-US" baseline="0" dirty="0"/>
                        <a:t> chipping, grinding</a:t>
                      </a:r>
                      <a:endParaRPr lang="en-US" dirty="0"/>
                    </a:p>
                  </a:txBody>
                  <a:tcPr/>
                </a:tc>
                <a:extLst>
                  <a:ext uri="{0D108BD9-81ED-4DB2-BD59-A6C34878D82A}">
                    <a16:rowId xmlns:a16="http://schemas.microsoft.com/office/drawing/2014/main" val="2586234956"/>
                  </a:ext>
                </a:extLst>
              </a:tr>
            </a:tbl>
          </a:graphicData>
        </a:graphic>
      </p:graphicFrame>
      <p:sp>
        <p:nvSpPr>
          <p:cNvPr id="4" name="Title 3"/>
          <p:cNvSpPr>
            <a:spLocks noGrp="1"/>
          </p:cNvSpPr>
          <p:nvPr>
            <p:ph type="title"/>
          </p:nvPr>
        </p:nvSpPr>
        <p:spPr>
          <a:xfrm>
            <a:off x="533400" y="0"/>
            <a:ext cx="10949120" cy="1143000"/>
          </a:xfrm>
        </p:spPr>
        <p:txBody>
          <a:bodyPr>
            <a:normAutofit/>
          </a:bodyPr>
          <a:lstStyle/>
          <a:p>
            <a:r>
              <a:rPr lang="en-US" dirty="0"/>
              <a:t>Some Tasks with Airborne Exposure</a:t>
            </a:r>
          </a:p>
        </p:txBody>
      </p:sp>
      <p:sp>
        <p:nvSpPr>
          <p:cNvPr id="3" name="Slide Number Placeholder 2">
            <a:extLst>
              <a:ext uri="{FF2B5EF4-FFF2-40B4-BE49-F238E27FC236}">
                <a16:creationId xmlns:a16="http://schemas.microsoft.com/office/drawing/2014/main" id="{D3650D04-1940-8EF3-BB09-89BCC0B6BB37}"/>
              </a:ext>
            </a:extLst>
          </p:cNvPr>
          <p:cNvSpPr>
            <a:spLocks noGrp="1"/>
          </p:cNvSpPr>
          <p:nvPr>
            <p:ph type="sldNum" sz="quarter" idx="10"/>
          </p:nvPr>
        </p:nvSpPr>
        <p:spPr/>
        <p:txBody>
          <a:bodyPr/>
          <a:lstStyle/>
          <a:p>
            <a:fld id="{ED7FD7C4-914D-4FE6-BFE6-A59CC827CFA6}" type="slidenum">
              <a:rPr lang="en-US" smtClean="0"/>
              <a:t>26</a:t>
            </a:fld>
            <a:endParaRPr lang="en-US"/>
          </a:p>
        </p:txBody>
      </p:sp>
    </p:spTree>
    <p:extLst>
      <p:ext uri="{BB962C8B-B14F-4D97-AF65-F5344CB8AC3E}">
        <p14:creationId xmlns:p14="http://schemas.microsoft.com/office/powerpoint/2010/main" val="221614949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4813" y="228600"/>
            <a:ext cx="10948987" cy="1143000"/>
          </a:xfrm>
        </p:spPr>
        <p:txBody>
          <a:bodyPr/>
          <a:lstStyle/>
          <a:p>
            <a:r>
              <a:rPr lang="en-US" dirty="0"/>
              <a:t>Exposure routes for silica</a:t>
            </a:r>
          </a:p>
        </p:txBody>
      </p:sp>
      <p:sp>
        <p:nvSpPr>
          <p:cNvPr id="4" name="Content Placeholder 3"/>
          <p:cNvSpPr>
            <a:spLocks noGrp="1"/>
          </p:cNvSpPr>
          <p:nvPr>
            <p:ph sz="half" idx="1"/>
          </p:nvPr>
        </p:nvSpPr>
        <p:spPr/>
        <p:txBody>
          <a:bodyPr>
            <a:normAutofit/>
          </a:bodyPr>
          <a:lstStyle/>
          <a:p>
            <a:r>
              <a:rPr lang="en-US" dirty="0"/>
              <a:t>Primarily people are exposed by inhalation</a:t>
            </a:r>
          </a:p>
          <a:p>
            <a:pPr lvl="1"/>
            <a:r>
              <a:rPr lang="en-US" dirty="0"/>
              <a:t>Skin exposure or ingestion (i.e. eating, drinking) are not of concern</a:t>
            </a:r>
          </a:p>
          <a:p>
            <a:pPr marL="285750" indent="-285750"/>
            <a:r>
              <a:rPr lang="en-US" dirty="0"/>
              <a:t>Breathed in through the nose and mouth and can stay in the lungs for years</a:t>
            </a:r>
          </a:p>
          <a:p>
            <a:pPr marL="285750" indent="-285750"/>
            <a:r>
              <a:rPr lang="en-US" dirty="0"/>
              <a:t>Smallest particles enter deep into the lungs</a:t>
            </a:r>
          </a:p>
          <a:p>
            <a:pPr lvl="1"/>
            <a:endParaRPr lang="en-US" dirty="0"/>
          </a:p>
        </p:txBody>
      </p:sp>
      <p:pic>
        <p:nvPicPr>
          <p:cNvPr id="9" name="Content Placeholder 8"/>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7162800" y="1981200"/>
            <a:ext cx="2667000" cy="3366043"/>
          </a:xfrm>
        </p:spPr>
      </p:pic>
      <p:sp>
        <p:nvSpPr>
          <p:cNvPr id="7" name="Slide Number Placeholder 6">
            <a:extLst>
              <a:ext uri="{FF2B5EF4-FFF2-40B4-BE49-F238E27FC236}">
                <a16:creationId xmlns:a16="http://schemas.microsoft.com/office/drawing/2014/main" id="{B6FFC77F-32AB-921A-02A9-51503D26A156}"/>
              </a:ext>
            </a:extLst>
          </p:cNvPr>
          <p:cNvSpPr>
            <a:spLocks noGrp="1"/>
          </p:cNvSpPr>
          <p:nvPr>
            <p:ph type="sldNum" sz="quarter" idx="12"/>
          </p:nvPr>
        </p:nvSpPr>
        <p:spPr/>
        <p:txBody>
          <a:bodyPr/>
          <a:lstStyle/>
          <a:p>
            <a:fld id="{ED7FD7C4-914D-4FE6-BFE6-A59CC827CFA6}" type="slidenum">
              <a:rPr lang="en-US" smtClean="0"/>
              <a:t>27</a:t>
            </a:fld>
            <a:endParaRPr lang="en-US"/>
          </a:p>
        </p:txBody>
      </p:sp>
    </p:spTree>
    <p:extLst>
      <p:ext uri="{BB962C8B-B14F-4D97-AF65-F5344CB8AC3E}">
        <p14:creationId xmlns:p14="http://schemas.microsoft.com/office/powerpoint/2010/main" val="306868103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Visible-vs-</a:t>
            </a:r>
            <a:r>
              <a:rPr lang="en-US" dirty="0" err="1"/>
              <a:t>Respirable</a:t>
            </a:r>
            <a:r>
              <a:rPr lang="en-US" dirty="0"/>
              <a:t> Dust</a:t>
            </a:r>
          </a:p>
        </p:txBody>
      </p:sp>
      <p:sp>
        <p:nvSpPr>
          <p:cNvPr id="6" name="Content Placeholder 5"/>
          <p:cNvSpPr>
            <a:spLocks noGrp="1"/>
          </p:cNvSpPr>
          <p:nvPr>
            <p:ph idx="1"/>
          </p:nvPr>
        </p:nvSpPr>
        <p:spPr/>
        <p:txBody>
          <a:bodyPr>
            <a:normAutofit/>
          </a:bodyPr>
          <a:lstStyle/>
          <a:p>
            <a:r>
              <a:rPr lang="en-US" dirty="0"/>
              <a:t>Visible dust contains large and small</a:t>
            </a:r>
            <a:r>
              <a:rPr lang="en-US" dirty="0">
                <a:solidFill>
                  <a:srgbClr val="FF0000"/>
                </a:solidFill>
              </a:rPr>
              <a:t> </a:t>
            </a:r>
            <a:r>
              <a:rPr lang="en-US" dirty="0"/>
              <a:t>particles</a:t>
            </a:r>
            <a:endParaRPr lang="en-US" strike="sngStrike" dirty="0"/>
          </a:p>
          <a:p>
            <a:pPr lvl="1"/>
            <a:r>
              <a:rPr lang="en-US" dirty="0"/>
              <a:t>Tiny, </a:t>
            </a:r>
            <a:r>
              <a:rPr lang="en-US" dirty="0" err="1"/>
              <a:t>respirable</a:t>
            </a:r>
            <a:r>
              <a:rPr lang="en-US" dirty="0"/>
              <a:t>-sized particles (those that can get deep into the lungs) containing silica pose the greatest hazard and are </a:t>
            </a:r>
            <a:r>
              <a:rPr lang="en-US" b="1" u="sng" dirty="0"/>
              <a:t>not</a:t>
            </a:r>
            <a:r>
              <a:rPr lang="en-US" dirty="0"/>
              <a:t> visible.</a:t>
            </a:r>
          </a:p>
          <a:p>
            <a:pPr lvl="1"/>
            <a:r>
              <a:rPr lang="en-US" dirty="0"/>
              <a:t>Largest dust is trapped in the upper airways</a:t>
            </a:r>
          </a:p>
          <a:p>
            <a:r>
              <a:rPr lang="en-US" b="1" i="1" dirty="0"/>
              <a:t>If you see visible dust, </a:t>
            </a:r>
            <a:r>
              <a:rPr lang="en-US" b="1" i="1" dirty="0" err="1"/>
              <a:t>respirable</a:t>
            </a:r>
            <a:r>
              <a:rPr lang="en-US" b="1" i="1" dirty="0"/>
              <a:t> dust is also likely present!!!</a:t>
            </a:r>
          </a:p>
          <a:p>
            <a:endParaRPr lang="en-US" dirty="0"/>
          </a:p>
        </p:txBody>
      </p:sp>
      <p:sp>
        <p:nvSpPr>
          <p:cNvPr id="4" name="Slide Number Placeholder 3">
            <a:extLst>
              <a:ext uri="{FF2B5EF4-FFF2-40B4-BE49-F238E27FC236}">
                <a16:creationId xmlns:a16="http://schemas.microsoft.com/office/drawing/2014/main" id="{84CF0488-2C8B-4F6A-BD9D-0948198DD8A8}"/>
              </a:ext>
            </a:extLst>
          </p:cNvPr>
          <p:cNvSpPr>
            <a:spLocks noGrp="1"/>
          </p:cNvSpPr>
          <p:nvPr>
            <p:ph type="sldNum" sz="quarter" idx="10"/>
          </p:nvPr>
        </p:nvSpPr>
        <p:spPr/>
        <p:txBody>
          <a:bodyPr/>
          <a:lstStyle/>
          <a:p>
            <a:fld id="{ED7FD7C4-914D-4FE6-BFE6-A59CC827CFA6}" type="slidenum">
              <a:rPr lang="en-US" smtClean="0"/>
              <a:t>28</a:t>
            </a:fld>
            <a:endParaRPr lang="en-US"/>
          </a:p>
        </p:txBody>
      </p:sp>
    </p:spTree>
    <p:extLst>
      <p:ext uri="{BB962C8B-B14F-4D97-AF65-F5344CB8AC3E}">
        <p14:creationId xmlns:p14="http://schemas.microsoft.com/office/powerpoint/2010/main" val="84322997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0" y="381000"/>
            <a:ext cx="8229600" cy="990600"/>
          </a:xfrm>
        </p:spPr>
        <p:txBody>
          <a:bodyPr>
            <a:normAutofit lnSpcReduction="10000"/>
          </a:bodyPr>
          <a:lstStyle/>
          <a:p>
            <a:pPr marL="0" indent="0">
              <a:buNone/>
            </a:pPr>
            <a:r>
              <a:rPr lang="en-US" sz="2800" dirty="0"/>
              <a:t>Think about your work environment.  </a:t>
            </a:r>
          </a:p>
          <a:p>
            <a:pPr marL="0" indent="0">
              <a:buNone/>
            </a:pPr>
            <a:r>
              <a:rPr lang="en-US" sz="2800" dirty="0"/>
              <a:t>Do silica exposures occur ?</a:t>
            </a:r>
          </a:p>
        </p:txBody>
      </p:sp>
      <p:sp>
        <p:nvSpPr>
          <p:cNvPr id="6" name="Slide Number Placeholder 5">
            <a:extLst>
              <a:ext uri="{FF2B5EF4-FFF2-40B4-BE49-F238E27FC236}">
                <a16:creationId xmlns:a16="http://schemas.microsoft.com/office/drawing/2014/main" id="{1E132102-C5C6-5605-562A-51C2019AABC0}"/>
              </a:ext>
            </a:extLst>
          </p:cNvPr>
          <p:cNvSpPr>
            <a:spLocks noGrp="1"/>
          </p:cNvSpPr>
          <p:nvPr>
            <p:ph type="sldNum" sz="quarter" idx="10"/>
          </p:nvPr>
        </p:nvSpPr>
        <p:spPr/>
        <p:txBody>
          <a:bodyPr/>
          <a:lstStyle/>
          <a:p>
            <a:fld id="{ED7FD7C4-914D-4FE6-BFE6-A59CC827CFA6}" type="slidenum">
              <a:rPr lang="en-US" smtClean="0"/>
              <a:t>29</a:t>
            </a:fld>
            <a:endParaRPr lang="en-US"/>
          </a:p>
        </p:txBody>
      </p:sp>
      <p:pic>
        <p:nvPicPr>
          <p:cNvPr id="4" name="Content Placeholder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90800" y="1447800"/>
            <a:ext cx="6096851" cy="4248743"/>
          </a:xfrm>
          <a:prstGeom prst="rect">
            <a:avLst/>
          </a:prstGeom>
        </p:spPr>
      </p:pic>
    </p:spTree>
    <p:extLst>
      <p:ext uri="{BB962C8B-B14F-4D97-AF65-F5344CB8AC3E}">
        <p14:creationId xmlns:p14="http://schemas.microsoft.com/office/powerpoint/2010/main" val="15384219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4060" y="59678"/>
            <a:ext cx="10949120" cy="1143000"/>
          </a:xfrm>
        </p:spPr>
        <p:txBody>
          <a:bodyPr/>
          <a:lstStyle/>
          <a:p>
            <a:r>
              <a:rPr lang="en-US" dirty="0"/>
              <a:t>Occupational Safety and Health</a:t>
            </a:r>
          </a:p>
        </p:txBody>
      </p:sp>
      <p:sp>
        <p:nvSpPr>
          <p:cNvPr id="3" name="Content Placeholder 2"/>
          <p:cNvSpPr>
            <a:spLocks noGrp="1"/>
          </p:cNvSpPr>
          <p:nvPr>
            <p:ph idx="1"/>
          </p:nvPr>
        </p:nvSpPr>
        <p:spPr>
          <a:xfrm>
            <a:off x="990600" y="1048966"/>
            <a:ext cx="10972800" cy="4464496"/>
          </a:xfrm>
        </p:spPr>
        <p:txBody>
          <a:bodyPr>
            <a:normAutofit/>
          </a:bodyPr>
          <a:lstStyle/>
          <a:p>
            <a:pPr marL="0" indent="0">
              <a:buNone/>
            </a:pPr>
            <a:r>
              <a:rPr lang="en-US" dirty="0"/>
              <a:t> Occupational Safety and Health ( OSH)</a:t>
            </a:r>
          </a:p>
          <a:p>
            <a:pPr lvl="1"/>
            <a:r>
              <a:rPr lang="en-US" dirty="0"/>
              <a:t>Occupational (Industrial)  Hygiene-the anticipation, recognition, evaluation, control and prevention of hazards from work that may result in injury or illness</a:t>
            </a:r>
          </a:p>
          <a:p>
            <a:pPr lvl="1"/>
            <a:r>
              <a:rPr lang="en-US" dirty="0"/>
              <a:t>Occupational Medicine-branch of medicine concerned with the maintenance of health in the workplace</a:t>
            </a:r>
          </a:p>
          <a:p>
            <a:pPr lvl="2"/>
            <a:r>
              <a:rPr lang="en-US" dirty="0"/>
              <a:t>Includes prevention and treatment of work-related injuries and illnesses</a:t>
            </a:r>
          </a:p>
          <a:p>
            <a:pPr lvl="2"/>
            <a:r>
              <a:rPr lang="en-US" dirty="0"/>
              <a:t>Secondary focus on maintaining and increasing productivity</a:t>
            </a:r>
          </a:p>
          <a:p>
            <a:pPr lvl="1"/>
            <a:endParaRPr lang="en-US" dirty="0"/>
          </a:p>
        </p:txBody>
      </p:sp>
      <p:sp>
        <p:nvSpPr>
          <p:cNvPr id="9" name="Slide Number Placeholder 8">
            <a:extLst>
              <a:ext uri="{FF2B5EF4-FFF2-40B4-BE49-F238E27FC236}">
                <a16:creationId xmlns:a16="http://schemas.microsoft.com/office/drawing/2014/main" id="{6EA8A67E-1650-2AAF-DDD8-F9027123D1F9}"/>
              </a:ext>
            </a:extLst>
          </p:cNvPr>
          <p:cNvSpPr>
            <a:spLocks noGrp="1"/>
          </p:cNvSpPr>
          <p:nvPr>
            <p:ph type="sldNum" sz="quarter" idx="10"/>
          </p:nvPr>
        </p:nvSpPr>
        <p:spPr/>
        <p:txBody>
          <a:bodyPr/>
          <a:lstStyle/>
          <a:p>
            <a:fld id="{ED7FD7C4-914D-4FE6-BFE6-A59CC827CFA6}" type="slidenum">
              <a:rPr lang="en-US" smtClean="0"/>
              <a:t>3</a:t>
            </a:fld>
            <a:endParaRPr lang="en-US"/>
          </a:p>
        </p:txBody>
      </p:sp>
      <p:sp>
        <p:nvSpPr>
          <p:cNvPr id="4" name="Cross 3"/>
          <p:cNvSpPr/>
          <p:nvPr/>
        </p:nvSpPr>
        <p:spPr>
          <a:xfrm>
            <a:off x="3657600" y="5092554"/>
            <a:ext cx="685800" cy="609600"/>
          </a:xfrm>
          <a:prstGeom prst="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Equal 4"/>
          <p:cNvSpPr/>
          <p:nvPr/>
        </p:nvSpPr>
        <p:spPr>
          <a:xfrm>
            <a:off x="6629400" y="5034719"/>
            <a:ext cx="1066800" cy="685800"/>
          </a:xfrm>
          <a:prstGeom prst="mathEqua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6" name="TextBox 5"/>
          <p:cNvSpPr txBox="1"/>
          <p:nvPr/>
        </p:nvSpPr>
        <p:spPr>
          <a:xfrm>
            <a:off x="1828800" y="5008991"/>
            <a:ext cx="2133600" cy="646331"/>
          </a:xfrm>
          <a:prstGeom prst="rect">
            <a:avLst/>
          </a:prstGeom>
          <a:noFill/>
        </p:spPr>
        <p:txBody>
          <a:bodyPr wrap="square" rtlCol="0">
            <a:spAutoFit/>
          </a:bodyPr>
          <a:lstStyle/>
          <a:p>
            <a:r>
              <a:rPr lang="en-US" dirty="0"/>
              <a:t>Occupational (Industrial) Hygiene</a:t>
            </a:r>
          </a:p>
        </p:txBody>
      </p:sp>
      <p:sp>
        <p:nvSpPr>
          <p:cNvPr id="7" name="TextBox 6"/>
          <p:cNvSpPr txBox="1"/>
          <p:nvPr/>
        </p:nvSpPr>
        <p:spPr>
          <a:xfrm>
            <a:off x="4891820" y="5074188"/>
            <a:ext cx="2133600" cy="646331"/>
          </a:xfrm>
          <a:prstGeom prst="rect">
            <a:avLst/>
          </a:prstGeom>
          <a:noFill/>
        </p:spPr>
        <p:txBody>
          <a:bodyPr wrap="square" rtlCol="0">
            <a:spAutoFit/>
          </a:bodyPr>
          <a:lstStyle/>
          <a:p>
            <a:r>
              <a:rPr lang="en-US" dirty="0"/>
              <a:t>Occupational Medicine</a:t>
            </a:r>
          </a:p>
        </p:txBody>
      </p:sp>
      <p:sp>
        <p:nvSpPr>
          <p:cNvPr id="8" name="TextBox 7"/>
          <p:cNvSpPr txBox="1"/>
          <p:nvPr/>
        </p:nvSpPr>
        <p:spPr>
          <a:xfrm>
            <a:off x="8153400" y="5106030"/>
            <a:ext cx="2133600" cy="369332"/>
          </a:xfrm>
          <a:prstGeom prst="rect">
            <a:avLst/>
          </a:prstGeom>
          <a:noFill/>
        </p:spPr>
        <p:txBody>
          <a:bodyPr wrap="square" rtlCol="0">
            <a:spAutoFit/>
          </a:bodyPr>
          <a:lstStyle/>
          <a:p>
            <a:r>
              <a:rPr lang="en-US" dirty="0"/>
              <a:t>Occupational Health</a:t>
            </a:r>
          </a:p>
        </p:txBody>
      </p:sp>
    </p:spTree>
    <p:extLst>
      <p:ext uri="{BB962C8B-B14F-4D97-AF65-F5344CB8AC3E}">
        <p14:creationId xmlns:p14="http://schemas.microsoft.com/office/powerpoint/2010/main" val="109178715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a:t>What</a:t>
            </a:r>
            <a:br>
              <a:rPr lang="en-US" dirty="0"/>
            </a:br>
            <a:r>
              <a:rPr lang="en-US" dirty="0"/>
              <a:t>happens to people if they get exposed?</a:t>
            </a:r>
          </a:p>
        </p:txBody>
      </p:sp>
      <p:sp>
        <p:nvSpPr>
          <p:cNvPr id="6" name="Slide Number Placeholder 5">
            <a:extLst>
              <a:ext uri="{FF2B5EF4-FFF2-40B4-BE49-F238E27FC236}">
                <a16:creationId xmlns:a16="http://schemas.microsoft.com/office/drawing/2014/main" id="{F4E5E1DA-C4A7-DA2A-A4D7-E82F7D7EC4E1}"/>
              </a:ext>
            </a:extLst>
          </p:cNvPr>
          <p:cNvSpPr>
            <a:spLocks noGrp="1"/>
          </p:cNvSpPr>
          <p:nvPr>
            <p:ph type="sldNum" sz="quarter" idx="12"/>
          </p:nvPr>
        </p:nvSpPr>
        <p:spPr/>
        <p:txBody>
          <a:bodyPr/>
          <a:lstStyle/>
          <a:p>
            <a:endParaRPr lang="en-US"/>
          </a:p>
          <a:p>
            <a:fld id="{ED7FD7C4-914D-4FE6-BFE6-A59CC827CFA6}" type="slidenum">
              <a:rPr lang="en-US" smtClean="0"/>
              <a:pPr/>
              <a:t>30</a:t>
            </a:fld>
            <a:endParaRPr lang="en-US"/>
          </a:p>
          <a:p>
            <a:endParaRPr lang="en-US" dirty="0"/>
          </a:p>
        </p:txBody>
      </p:sp>
    </p:spTree>
    <p:extLst>
      <p:ext uri="{BB962C8B-B14F-4D97-AF65-F5344CB8AC3E}">
        <p14:creationId xmlns:p14="http://schemas.microsoft.com/office/powerpoint/2010/main" val="420362177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The big, small problem: small particles</a:t>
            </a:r>
          </a:p>
        </p:txBody>
      </p:sp>
      <p:sp>
        <p:nvSpPr>
          <p:cNvPr id="3" name="Content Placeholder 2"/>
          <p:cNvSpPr>
            <a:spLocks noGrp="1"/>
          </p:cNvSpPr>
          <p:nvPr>
            <p:ph idx="1"/>
          </p:nvPr>
        </p:nvSpPr>
        <p:spPr/>
        <p:txBody>
          <a:bodyPr>
            <a:normAutofit/>
          </a:bodyPr>
          <a:lstStyle/>
          <a:p>
            <a:r>
              <a:rPr lang="en-US" dirty="0"/>
              <a:t>Inhaling very small ("</a:t>
            </a:r>
            <a:r>
              <a:rPr lang="en-US" dirty="0" err="1"/>
              <a:t>respirable</a:t>
            </a:r>
            <a:r>
              <a:rPr lang="en-US" dirty="0"/>
              <a:t>") silica particles, causes multiple diseases, including silicosis</a:t>
            </a:r>
          </a:p>
          <a:p>
            <a:r>
              <a:rPr lang="en-US" dirty="0"/>
              <a:t>Silica also causes lung cancer and chronic obstructive pulmonary disease (COPD)</a:t>
            </a:r>
          </a:p>
          <a:p>
            <a:r>
              <a:rPr lang="en-US" dirty="0"/>
              <a:t>Exposure is also associated with kidney disease, autoimmune disease and contracting tuberculosis (TB) </a:t>
            </a:r>
          </a:p>
        </p:txBody>
      </p:sp>
      <p:sp>
        <p:nvSpPr>
          <p:cNvPr id="6" name="Slide Number Placeholder 5">
            <a:extLst>
              <a:ext uri="{FF2B5EF4-FFF2-40B4-BE49-F238E27FC236}">
                <a16:creationId xmlns:a16="http://schemas.microsoft.com/office/drawing/2014/main" id="{E9A5D4E7-0562-7F28-F6ED-5E9D6F6AD2D1}"/>
              </a:ext>
            </a:extLst>
          </p:cNvPr>
          <p:cNvSpPr>
            <a:spLocks noGrp="1"/>
          </p:cNvSpPr>
          <p:nvPr>
            <p:ph type="sldNum" sz="quarter" idx="10"/>
          </p:nvPr>
        </p:nvSpPr>
        <p:spPr/>
        <p:txBody>
          <a:bodyPr/>
          <a:lstStyle/>
          <a:p>
            <a:fld id="{ED7FD7C4-914D-4FE6-BFE6-A59CC827CFA6}" type="slidenum">
              <a:rPr lang="en-US" smtClean="0"/>
              <a:t>31</a:t>
            </a:fld>
            <a:endParaRPr lang="en-US"/>
          </a:p>
        </p:txBody>
      </p:sp>
    </p:spTree>
    <p:extLst>
      <p:ext uri="{BB962C8B-B14F-4D97-AF65-F5344CB8AC3E}">
        <p14:creationId xmlns:p14="http://schemas.microsoft.com/office/powerpoint/2010/main" val="426020209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06452" y="266700"/>
            <a:ext cx="7950495" cy="857250"/>
          </a:xfrm>
        </p:spPr>
        <p:txBody>
          <a:bodyPr>
            <a:noAutofit/>
          </a:bodyPr>
          <a:lstStyle/>
          <a:p>
            <a:r>
              <a:rPr lang="en-US" sz="4000" dirty="0"/>
              <a:t>Diseases associated with Silica</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2238845203"/>
              </p:ext>
            </p:extLst>
          </p:nvPr>
        </p:nvGraphicFramePr>
        <p:xfrm>
          <a:off x="1879305" y="1381125"/>
          <a:ext cx="8204790" cy="47815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Slide Number Placeholder 5">
            <a:extLst>
              <a:ext uri="{FF2B5EF4-FFF2-40B4-BE49-F238E27FC236}">
                <a16:creationId xmlns:a16="http://schemas.microsoft.com/office/drawing/2014/main" id="{F005169E-93AD-828E-B2A9-1224D8A7661A}"/>
              </a:ext>
            </a:extLst>
          </p:cNvPr>
          <p:cNvSpPr>
            <a:spLocks noGrp="1"/>
          </p:cNvSpPr>
          <p:nvPr>
            <p:ph type="sldNum" sz="quarter" idx="10"/>
          </p:nvPr>
        </p:nvSpPr>
        <p:spPr/>
        <p:txBody>
          <a:bodyPr/>
          <a:lstStyle/>
          <a:p>
            <a:fld id="{ED7FD7C4-914D-4FE6-BFE6-A59CC827CFA6}" type="slidenum">
              <a:rPr lang="en-US" smtClean="0"/>
              <a:t>32</a:t>
            </a:fld>
            <a:endParaRPr lang="en-US"/>
          </a:p>
        </p:txBody>
      </p:sp>
    </p:spTree>
    <p:extLst>
      <p:ext uri="{BB962C8B-B14F-4D97-AF65-F5344CB8AC3E}">
        <p14:creationId xmlns:p14="http://schemas.microsoft.com/office/powerpoint/2010/main" val="237417535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79305" y="203993"/>
            <a:ext cx="8102894" cy="857250"/>
          </a:xfrm>
        </p:spPr>
        <p:txBody>
          <a:bodyPr>
            <a:noAutofit/>
          </a:bodyPr>
          <a:lstStyle/>
          <a:p>
            <a:r>
              <a:rPr lang="en-US" sz="4000" dirty="0"/>
              <a:t>Diseases associated with Silica</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800248002"/>
              </p:ext>
            </p:extLst>
          </p:nvPr>
        </p:nvGraphicFramePr>
        <p:xfrm>
          <a:off x="1828357" y="1070036"/>
          <a:ext cx="8204790" cy="478155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Slide Number Placeholder 2">
            <a:extLst>
              <a:ext uri="{FF2B5EF4-FFF2-40B4-BE49-F238E27FC236}">
                <a16:creationId xmlns:a16="http://schemas.microsoft.com/office/drawing/2014/main" id="{6AC32F6C-BCAB-21F3-5CD6-3124E447D06C}"/>
              </a:ext>
            </a:extLst>
          </p:cNvPr>
          <p:cNvSpPr>
            <a:spLocks noGrp="1"/>
          </p:cNvSpPr>
          <p:nvPr>
            <p:ph type="sldNum" sz="quarter" idx="10"/>
          </p:nvPr>
        </p:nvSpPr>
        <p:spPr/>
        <p:txBody>
          <a:bodyPr/>
          <a:lstStyle/>
          <a:p>
            <a:fld id="{ED7FD7C4-914D-4FE6-BFE6-A59CC827CFA6}" type="slidenum">
              <a:rPr lang="en-US" smtClean="0"/>
              <a:t>33</a:t>
            </a:fld>
            <a:endParaRPr lang="en-US"/>
          </a:p>
        </p:txBody>
      </p:sp>
      <p:sp>
        <p:nvSpPr>
          <p:cNvPr id="5" name="Content Placeholder 2"/>
          <p:cNvSpPr txBox="1">
            <a:spLocks/>
          </p:cNvSpPr>
          <p:nvPr/>
        </p:nvSpPr>
        <p:spPr>
          <a:xfrm>
            <a:off x="228600" y="4588424"/>
            <a:ext cx="4724400" cy="1583776"/>
          </a:xfrm>
          <a:prstGeom prst="rect">
            <a:avLst/>
          </a:prstGeom>
        </p:spPr>
        <p:txBody>
          <a:bodyPr vert="horz" lIns="91440" tIns="45720" rIns="91440" bIns="45720" rtlCol="0">
            <a:normAutofit fontScale="25000" lnSpcReduction="20000"/>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endParaRPr lang="en-US" sz="4000" dirty="0">
              <a:solidFill>
                <a:srgbClr val="FF0000"/>
              </a:solidFill>
            </a:endParaRPr>
          </a:p>
          <a:p>
            <a:endParaRPr lang="en-US" sz="4000" dirty="0">
              <a:solidFill>
                <a:srgbClr val="FF0000"/>
              </a:solidFill>
            </a:endParaRPr>
          </a:p>
          <a:p>
            <a:pPr marL="0" indent="0">
              <a:buNone/>
            </a:pPr>
            <a:r>
              <a:rPr lang="en-US" sz="12800" dirty="0">
                <a:solidFill>
                  <a:srgbClr val="FF0000"/>
                </a:solidFill>
              </a:rPr>
              <a:t>Disease may occur YEARS to DECADES  later!!!</a:t>
            </a:r>
          </a:p>
        </p:txBody>
      </p:sp>
    </p:spTree>
    <p:extLst>
      <p:ext uri="{BB962C8B-B14F-4D97-AF65-F5344CB8AC3E}">
        <p14:creationId xmlns:p14="http://schemas.microsoft.com/office/powerpoint/2010/main" val="4431677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26032" y="280169"/>
            <a:ext cx="7239000" cy="857250"/>
          </a:xfrm>
        </p:spPr>
        <p:txBody>
          <a:bodyPr>
            <a:noAutofit/>
          </a:bodyPr>
          <a:lstStyle/>
          <a:p>
            <a:r>
              <a:rPr lang="en-US" sz="4000" dirty="0"/>
              <a:t>Diseases of Silica: Silicosis</a:t>
            </a:r>
          </a:p>
        </p:txBody>
      </p:sp>
      <p:sp>
        <p:nvSpPr>
          <p:cNvPr id="3" name="Content Placeholder 2"/>
          <p:cNvSpPr>
            <a:spLocks noGrp="1"/>
          </p:cNvSpPr>
          <p:nvPr>
            <p:ph idx="1"/>
          </p:nvPr>
        </p:nvSpPr>
        <p:spPr>
          <a:xfrm>
            <a:off x="1990863" y="1399442"/>
            <a:ext cx="5279870" cy="4525963"/>
          </a:xfrm>
        </p:spPr>
        <p:txBody>
          <a:bodyPr>
            <a:normAutofit fontScale="77500" lnSpcReduction="20000"/>
          </a:bodyPr>
          <a:lstStyle/>
          <a:p>
            <a:r>
              <a:rPr lang="en-US" dirty="0"/>
              <a:t>Silica particles cause scarring and hardness of the lungs</a:t>
            </a:r>
          </a:p>
          <a:p>
            <a:pPr lvl="1"/>
            <a:r>
              <a:rPr lang="en-US" dirty="0"/>
              <a:t>Scarring makes it hard for lungs to expand, making it difficult to breathe</a:t>
            </a:r>
          </a:p>
          <a:p>
            <a:r>
              <a:rPr lang="en-US" dirty="0"/>
              <a:t>Patients have cough, shortness of breath (SOB), weakness and tiredness</a:t>
            </a:r>
          </a:p>
          <a:p>
            <a:pPr lvl="1"/>
            <a:r>
              <a:rPr lang="en-US" dirty="0"/>
              <a:t>May lead to death</a:t>
            </a:r>
          </a:p>
          <a:p>
            <a:r>
              <a:rPr lang="en-US" dirty="0"/>
              <a:t>Diagnosed by a work history and  chest X-ray (CXR) +/- pulmonary function testing (PFTs)</a:t>
            </a:r>
          </a:p>
          <a:p>
            <a:pPr lvl="1"/>
            <a:r>
              <a:rPr lang="en-US" dirty="0"/>
              <a:t>Often misdiagnosed as TB</a:t>
            </a:r>
          </a:p>
          <a:p>
            <a:pPr lvl="1"/>
            <a:endParaRPr lang="en-US" dirty="0"/>
          </a:p>
          <a:p>
            <a:endParaRPr lang="en-US" dirty="0"/>
          </a:p>
        </p:txBody>
      </p:sp>
      <p:sp>
        <p:nvSpPr>
          <p:cNvPr id="4" name="Slide Number Placeholder 3">
            <a:extLst>
              <a:ext uri="{FF2B5EF4-FFF2-40B4-BE49-F238E27FC236}">
                <a16:creationId xmlns:a16="http://schemas.microsoft.com/office/drawing/2014/main" id="{9286AD9D-9DCB-637D-5A35-B19A4FF6CE7C}"/>
              </a:ext>
            </a:extLst>
          </p:cNvPr>
          <p:cNvSpPr>
            <a:spLocks noGrp="1"/>
          </p:cNvSpPr>
          <p:nvPr>
            <p:ph type="sldNum" sz="quarter" idx="10"/>
          </p:nvPr>
        </p:nvSpPr>
        <p:spPr/>
        <p:txBody>
          <a:bodyPr/>
          <a:lstStyle/>
          <a:p>
            <a:fld id="{ED7FD7C4-914D-4FE6-BFE6-A59CC827CFA6}" type="slidenum">
              <a:rPr lang="en-US" smtClean="0"/>
              <a:t>34</a:t>
            </a:fld>
            <a:endParaRPr lang="en-US"/>
          </a:p>
        </p:txBody>
      </p:sp>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35338" y="4721613"/>
            <a:ext cx="1591595" cy="1626964"/>
          </a:xfrm>
          <a:prstGeom prst="rect">
            <a:avLst/>
          </a:prstGeom>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35339" y="1390650"/>
            <a:ext cx="1591595" cy="1626964"/>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35339" y="3049699"/>
            <a:ext cx="1591595" cy="1626964"/>
          </a:xfrm>
          <a:prstGeom prst="rect">
            <a:avLst/>
          </a:prstGeom>
        </p:spPr>
      </p:pic>
      <p:sp>
        <p:nvSpPr>
          <p:cNvPr id="8" name="TextBox 7"/>
          <p:cNvSpPr txBox="1"/>
          <p:nvPr/>
        </p:nvSpPr>
        <p:spPr>
          <a:xfrm>
            <a:off x="9226932" y="1828369"/>
            <a:ext cx="1055097" cy="307777"/>
          </a:xfrm>
          <a:prstGeom prst="rect">
            <a:avLst/>
          </a:prstGeom>
          <a:noFill/>
        </p:spPr>
        <p:txBody>
          <a:bodyPr wrap="none" rtlCol="0">
            <a:spAutoFit/>
          </a:bodyPr>
          <a:lstStyle/>
          <a:p>
            <a:r>
              <a:rPr lang="en-US" sz="1400" dirty="0"/>
              <a:t>Normal CXR</a:t>
            </a:r>
          </a:p>
        </p:txBody>
      </p:sp>
      <p:sp>
        <p:nvSpPr>
          <p:cNvPr id="9" name="TextBox 8"/>
          <p:cNvSpPr txBox="1"/>
          <p:nvPr/>
        </p:nvSpPr>
        <p:spPr>
          <a:xfrm>
            <a:off x="9226932" y="3623024"/>
            <a:ext cx="1169616" cy="738664"/>
          </a:xfrm>
          <a:prstGeom prst="rect">
            <a:avLst/>
          </a:prstGeom>
          <a:noFill/>
        </p:spPr>
        <p:txBody>
          <a:bodyPr wrap="none" rtlCol="0">
            <a:spAutoFit/>
          </a:bodyPr>
          <a:lstStyle/>
          <a:p>
            <a:r>
              <a:rPr lang="en-US" sz="1400" dirty="0"/>
              <a:t>Small </a:t>
            </a:r>
          </a:p>
          <a:p>
            <a:r>
              <a:rPr lang="en-US" sz="1400" dirty="0"/>
              <a:t>parenchymal </a:t>
            </a:r>
          </a:p>
          <a:p>
            <a:r>
              <a:rPr lang="en-US" sz="1400" dirty="0"/>
              <a:t>opacities</a:t>
            </a:r>
          </a:p>
        </p:txBody>
      </p:sp>
      <p:sp>
        <p:nvSpPr>
          <p:cNvPr id="11" name="TextBox 10"/>
          <p:cNvSpPr txBox="1"/>
          <p:nvPr/>
        </p:nvSpPr>
        <p:spPr>
          <a:xfrm>
            <a:off x="9294705" y="5165763"/>
            <a:ext cx="1169616" cy="738664"/>
          </a:xfrm>
          <a:prstGeom prst="rect">
            <a:avLst/>
          </a:prstGeom>
          <a:noFill/>
        </p:spPr>
        <p:txBody>
          <a:bodyPr wrap="none" rtlCol="0">
            <a:spAutoFit/>
          </a:bodyPr>
          <a:lstStyle/>
          <a:p>
            <a:r>
              <a:rPr lang="en-US" sz="1400" dirty="0"/>
              <a:t>Large </a:t>
            </a:r>
          </a:p>
          <a:p>
            <a:r>
              <a:rPr lang="en-US" sz="1400" dirty="0"/>
              <a:t>parenchymal </a:t>
            </a:r>
          </a:p>
          <a:p>
            <a:r>
              <a:rPr lang="en-US" sz="1400" dirty="0"/>
              <a:t>opacities</a:t>
            </a:r>
          </a:p>
        </p:txBody>
      </p:sp>
    </p:spTree>
    <p:extLst>
      <p:ext uri="{BB962C8B-B14F-4D97-AF65-F5344CB8AC3E}">
        <p14:creationId xmlns:p14="http://schemas.microsoft.com/office/powerpoint/2010/main" val="120699351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Diseases of Silica: </a:t>
            </a:r>
            <a:r>
              <a:rPr lang="en-US" dirty="0" err="1"/>
              <a:t>Silicotuberculosis</a:t>
            </a:r>
            <a:endParaRPr lang="en-US" dirty="0"/>
          </a:p>
        </p:txBody>
      </p:sp>
      <p:sp>
        <p:nvSpPr>
          <p:cNvPr id="4" name="Content Placeholder 3"/>
          <p:cNvSpPr>
            <a:spLocks noGrp="1"/>
          </p:cNvSpPr>
          <p:nvPr>
            <p:ph idx="1"/>
          </p:nvPr>
        </p:nvSpPr>
        <p:spPr>
          <a:xfrm>
            <a:off x="762000" y="1475656"/>
            <a:ext cx="10972800" cy="4464496"/>
          </a:xfrm>
        </p:spPr>
        <p:txBody>
          <a:bodyPr>
            <a:normAutofit/>
          </a:bodyPr>
          <a:lstStyle/>
          <a:p>
            <a:r>
              <a:rPr lang="en-US" dirty="0"/>
              <a:t>TB is a highly contagious disease</a:t>
            </a:r>
          </a:p>
          <a:p>
            <a:pPr lvl="1"/>
            <a:r>
              <a:rPr lang="en-US" dirty="0"/>
              <a:t>Silicosis increases the risk of TB by four times</a:t>
            </a:r>
          </a:p>
          <a:p>
            <a:r>
              <a:rPr lang="en-US" dirty="0"/>
              <a:t>Patients have cough (sometimes with blood), chest pain, SOB, and tiredness</a:t>
            </a:r>
          </a:p>
          <a:p>
            <a:pPr lvl="1"/>
            <a:r>
              <a:rPr lang="en-US" dirty="0"/>
              <a:t>Deadly if untreated</a:t>
            </a:r>
          </a:p>
          <a:p>
            <a:r>
              <a:rPr lang="en-US" dirty="0"/>
              <a:t>Diagnosed by CXR or Sputum</a:t>
            </a:r>
          </a:p>
          <a:p>
            <a:endParaRPr lang="en-US" dirty="0"/>
          </a:p>
        </p:txBody>
      </p:sp>
      <p:sp>
        <p:nvSpPr>
          <p:cNvPr id="3" name="Slide Number Placeholder 2">
            <a:extLst>
              <a:ext uri="{FF2B5EF4-FFF2-40B4-BE49-F238E27FC236}">
                <a16:creationId xmlns:a16="http://schemas.microsoft.com/office/drawing/2014/main" id="{630673B6-A4F5-5729-D656-47B75303DAD2}"/>
              </a:ext>
            </a:extLst>
          </p:cNvPr>
          <p:cNvSpPr>
            <a:spLocks noGrp="1"/>
          </p:cNvSpPr>
          <p:nvPr>
            <p:ph type="sldNum" sz="quarter" idx="10"/>
          </p:nvPr>
        </p:nvSpPr>
        <p:spPr/>
        <p:txBody>
          <a:bodyPr/>
          <a:lstStyle/>
          <a:p>
            <a:fld id="{ED7FD7C4-914D-4FE6-BFE6-A59CC827CFA6}" type="slidenum">
              <a:rPr lang="en-US" smtClean="0"/>
              <a:t>35</a:t>
            </a:fld>
            <a:endParaRPr lang="en-US"/>
          </a:p>
        </p:txBody>
      </p:sp>
      <p:sp>
        <p:nvSpPr>
          <p:cNvPr id="7" name="TextBox 6"/>
          <p:cNvSpPr txBox="1"/>
          <p:nvPr/>
        </p:nvSpPr>
        <p:spPr>
          <a:xfrm>
            <a:off x="1676400" y="5334000"/>
            <a:ext cx="1127520" cy="369332"/>
          </a:xfrm>
          <a:prstGeom prst="rect">
            <a:avLst/>
          </a:prstGeom>
          <a:noFill/>
        </p:spPr>
        <p:txBody>
          <a:bodyPr wrap="square" rtlCol="0">
            <a:spAutoFit/>
          </a:bodyPr>
          <a:lstStyle/>
          <a:p>
            <a:r>
              <a:rPr lang="en-US" dirty="0"/>
              <a:t>Silicosis</a:t>
            </a:r>
          </a:p>
        </p:txBody>
      </p:sp>
      <p:sp>
        <p:nvSpPr>
          <p:cNvPr id="8" name="Cross 7"/>
          <p:cNvSpPr/>
          <p:nvPr/>
        </p:nvSpPr>
        <p:spPr>
          <a:xfrm>
            <a:off x="2803920" y="5269664"/>
            <a:ext cx="685800" cy="609600"/>
          </a:xfrm>
          <a:prstGeom prst="plus">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3679226" y="5334000"/>
            <a:ext cx="2133600" cy="369332"/>
          </a:xfrm>
          <a:prstGeom prst="rect">
            <a:avLst/>
          </a:prstGeom>
          <a:noFill/>
        </p:spPr>
        <p:txBody>
          <a:bodyPr wrap="square" rtlCol="0">
            <a:spAutoFit/>
          </a:bodyPr>
          <a:lstStyle/>
          <a:p>
            <a:r>
              <a:rPr lang="en-US" dirty="0"/>
              <a:t>Tuberculosis</a:t>
            </a:r>
          </a:p>
        </p:txBody>
      </p:sp>
      <p:sp>
        <p:nvSpPr>
          <p:cNvPr id="10" name="Equal 9"/>
          <p:cNvSpPr/>
          <p:nvPr/>
        </p:nvSpPr>
        <p:spPr>
          <a:xfrm>
            <a:off x="5231507" y="5254352"/>
            <a:ext cx="1066800" cy="685800"/>
          </a:xfrm>
          <a:prstGeom prst="mathEqual">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11" name="TextBox 10"/>
          <p:cNvSpPr txBox="1"/>
          <p:nvPr/>
        </p:nvSpPr>
        <p:spPr>
          <a:xfrm>
            <a:off x="6397472" y="5356929"/>
            <a:ext cx="2133600" cy="369332"/>
          </a:xfrm>
          <a:prstGeom prst="rect">
            <a:avLst/>
          </a:prstGeom>
          <a:noFill/>
        </p:spPr>
        <p:txBody>
          <a:bodyPr wrap="square" rtlCol="0">
            <a:spAutoFit/>
          </a:bodyPr>
          <a:lstStyle/>
          <a:p>
            <a:r>
              <a:rPr lang="en-US" dirty="0" err="1"/>
              <a:t>Silicotuberculosis</a:t>
            </a:r>
            <a:endParaRPr lang="en-US" dirty="0"/>
          </a:p>
        </p:txBody>
      </p:sp>
    </p:spTree>
    <p:extLst>
      <p:ext uri="{BB962C8B-B14F-4D97-AF65-F5344CB8AC3E}">
        <p14:creationId xmlns:p14="http://schemas.microsoft.com/office/powerpoint/2010/main" val="145165401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2913" y="136525"/>
            <a:ext cx="10948987" cy="1143000"/>
          </a:xfrm>
        </p:spPr>
        <p:txBody>
          <a:bodyPr/>
          <a:lstStyle/>
          <a:p>
            <a:r>
              <a:rPr lang="en-US" dirty="0"/>
              <a:t>Diseases of Silica: Lung Cancer</a:t>
            </a:r>
          </a:p>
        </p:txBody>
      </p:sp>
      <p:sp>
        <p:nvSpPr>
          <p:cNvPr id="4" name="Content Placeholder 3"/>
          <p:cNvSpPr>
            <a:spLocks noGrp="1"/>
          </p:cNvSpPr>
          <p:nvPr>
            <p:ph sz="half" idx="1"/>
          </p:nvPr>
        </p:nvSpPr>
        <p:spPr>
          <a:xfrm>
            <a:off x="711200" y="1279525"/>
            <a:ext cx="5384800" cy="4525963"/>
          </a:xfrm>
        </p:spPr>
        <p:txBody>
          <a:bodyPr>
            <a:normAutofit lnSpcReduction="10000"/>
          </a:bodyPr>
          <a:lstStyle/>
          <a:p>
            <a:r>
              <a:rPr lang="en-US" dirty="0"/>
              <a:t>International Agency for Research on Cancer (IARC) classifies silica as a known human carcinogen</a:t>
            </a:r>
          </a:p>
          <a:p>
            <a:r>
              <a:rPr lang="en-US" dirty="0"/>
              <a:t>Patients have cough, SOB, chest pain, coughing blood,  tiredness, weight loss, etc.</a:t>
            </a:r>
          </a:p>
          <a:p>
            <a:pPr lvl="1"/>
            <a:r>
              <a:rPr lang="en-US" dirty="0"/>
              <a:t>May lead to death</a:t>
            </a:r>
          </a:p>
          <a:p>
            <a:r>
              <a:rPr lang="en-US" dirty="0"/>
              <a:t>Diagnosed by symptoms and imaging</a:t>
            </a:r>
          </a:p>
          <a:p>
            <a:pPr lvl="1"/>
            <a:r>
              <a:rPr lang="en-US" dirty="0"/>
              <a:t>CXR or Chest CT</a:t>
            </a:r>
          </a:p>
          <a:p>
            <a:endParaRPr lang="en-US" dirty="0"/>
          </a:p>
        </p:txBody>
      </p:sp>
      <p:pic>
        <p:nvPicPr>
          <p:cNvPr id="6" name="Content Placeholder 5"/>
          <p:cNvPicPr>
            <a:picLocks noGrp="1" noChangeAspect="1"/>
          </p:cNvPicPr>
          <p:nvPr>
            <p:ph sz="half" idx="2"/>
          </p:nvPr>
        </p:nvPicPr>
        <p:blipFill rotWithShape="1">
          <a:blip r:embed="rId3" cstate="print">
            <a:extLst>
              <a:ext uri="{28A0092B-C50C-407E-A947-70E740481C1C}">
                <a14:useLocalDpi xmlns:a14="http://schemas.microsoft.com/office/drawing/2010/main" val="0"/>
              </a:ext>
            </a:extLst>
          </a:blip>
          <a:srcRect r="41510" b="16435"/>
          <a:stretch/>
        </p:blipFill>
        <p:spPr>
          <a:xfrm>
            <a:off x="6390664" y="3681046"/>
            <a:ext cx="2869384" cy="2659429"/>
          </a:xfrm>
        </p:spPr>
      </p:pic>
      <p:sp>
        <p:nvSpPr>
          <p:cNvPr id="5" name="Slide Number Placeholder 4">
            <a:extLst>
              <a:ext uri="{FF2B5EF4-FFF2-40B4-BE49-F238E27FC236}">
                <a16:creationId xmlns:a16="http://schemas.microsoft.com/office/drawing/2014/main" id="{F290D749-D94D-9B1A-711E-40BDA43AAFA8}"/>
              </a:ext>
            </a:extLst>
          </p:cNvPr>
          <p:cNvSpPr>
            <a:spLocks noGrp="1"/>
          </p:cNvSpPr>
          <p:nvPr>
            <p:ph type="sldNum" sz="quarter" idx="12"/>
          </p:nvPr>
        </p:nvSpPr>
        <p:spPr/>
        <p:txBody>
          <a:bodyPr/>
          <a:lstStyle/>
          <a:p>
            <a:fld id="{ED7FD7C4-914D-4FE6-BFE6-A59CC827CFA6}" type="slidenum">
              <a:rPr lang="en-US" smtClean="0"/>
              <a:t>36</a:t>
            </a:fld>
            <a:endParaRPr lang="en-US"/>
          </a:p>
        </p:txBody>
      </p:sp>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77000" y="1291248"/>
            <a:ext cx="2667000" cy="2286000"/>
          </a:xfrm>
          <a:prstGeom prst="rect">
            <a:avLst/>
          </a:prstGeom>
        </p:spPr>
      </p:pic>
    </p:spTree>
    <p:extLst>
      <p:ext uri="{BB962C8B-B14F-4D97-AF65-F5344CB8AC3E}">
        <p14:creationId xmlns:p14="http://schemas.microsoft.com/office/powerpoint/2010/main" val="162893678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Diseases of Silica: COPD</a:t>
            </a:r>
          </a:p>
        </p:txBody>
      </p:sp>
      <p:sp>
        <p:nvSpPr>
          <p:cNvPr id="4" name="Content Placeholder 3"/>
          <p:cNvSpPr>
            <a:spLocks noGrp="1"/>
          </p:cNvSpPr>
          <p:nvPr>
            <p:ph sz="half" idx="1"/>
          </p:nvPr>
        </p:nvSpPr>
        <p:spPr>
          <a:xfrm>
            <a:off x="1981200" y="1600201"/>
            <a:ext cx="4114800" cy="4525963"/>
          </a:xfrm>
        </p:spPr>
        <p:txBody>
          <a:bodyPr>
            <a:normAutofit fontScale="77500" lnSpcReduction="20000"/>
          </a:bodyPr>
          <a:lstStyle/>
          <a:p>
            <a:r>
              <a:rPr lang="en-US" dirty="0"/>
              <a:t>Air is obstructed from getting out of the lungs, leaving less room to bring in oxygen</a:t>
            </a:r>
          </a:p>
          <a:p>
            <a:r>
              <a:rPr lang="en-US" dirty="0"/>
              <a:t>Patients may have a chronic cough, phlegm production, SOB and wheezing</a:t>
            </a:r>
          </a:p>
          <a:p>
            <a:pPr lvl="1"/>
            <a:r>
              <a:rPr lang="en-US" dirty="0"/>
              <a:t>Often leads to exacerbations and infections</a:t>
            </a:r>
          </a:p>
          <a:p>
            <a:pPr lvl="1"/>
            <a:r>
              <a:rPr lang="en-US" dirty="0"/>
              <a:t>Causes long-term disability and may lead to death</a:t>
            </a:r>
          </a:p>
          <a:p>
            <a:r>
              <a:rPr lang="en-US" dirty="0"/>
              <a:t>Diagnosed by medical and occupational health history as well as Pulmonary Function Tests (PFT) (preferred, if available)</a:t>
            </a:r>
          </a:p>
          <a:p>
            <a:endParaRPr lang="en-US" dirty="0"/>
          </a:p>
        </p:txBody>
      </p:sp>
      <p:pic>
        <p:nvPicPr>
          <p:cNvPr id="6" name="Content Placeholder 5"/>
          <p:cNvPicPr>
            <a:picLocks noGrp="1" noChangeAspect="1"/>
          </p:cNvPicPr>
          <p:nvPr>
            <p:ph sz="half" idx="2"/>
          </p:nvPr>
        </p:nvPicPr>
        <p:blipFill rotWithShape="1">
          <a:blip r:embed="rId3">
            <a:extLst>
              <a:ext uri="{28A0092B-C50C-407E-A947-70E740481C1C}">
                <a14:useLocalDpi xmlns:a14="http://schemas.microsoft.com/office/drawing/2010/main" val="0"/>
              </a:ext>
            </a:extLst>
          </a:blip>
          <a:srcRect l="12193" r="14606"/>
          <a:stretch/>
        </p:blipFill>
        <p:spPr>
          <a:xfrm>
            <a:off x="6400800" y="2186781"/>
            <a:ext cx="3962400" cy="3352800"/>
          </a:xfrm>
        </p:spPr>
      </p:pic>
      <p:sp>
        <p:nvSpPr>
          <p:cNvPr id="8" name="Slide Number Placeholder 7">
            <a:extLst>
              <a:ext uri="{FF2B5EF4-FFF2-40B4-BE49-F238E27FC236}">
                <a16:creationId xmlns:a16="http://schemas.microsoft.com/office/drawing/2014/main" id="{EE9797C3-2864-25C0-0039-058C0611DB1C}"/>
              </a:ext>
            </a:extLst>
          </p:cNvPr>
          <p:cNvSpPr>
            <a:spLocks noGrp="1"/>
          </p:cNvSpPr>
          <p:nvPr>
            <p:ph type="sldNum" sz="quarter" idx="12"/>
          </p:nvPr>
        </p:nvSpPr>
        <p:spPr/>
        <p:txBody>
          <a:bodyPr/>
          <a:lstStyle/>
          <a:p>
            <a:fld id="{ED7FD7C4-914D-4FE6-BFE6-A59CC827CFA6}" type="slidenum">
              <a:rPr lang="en-US" smtClean="0"/>
              <a:t>37</a:t>
            </a:fld>
            <a:endParaRPr lang="en-US"/>
          </a:p>
        </p:txBody>
      </p:sp>
    </p:spTree>
    <p:extLst>
      <p:ext uri="{BB962C8B-B14F-4D97-AF65-F5344CB8AC3E}">
        <p14:creationId xmlns:p14="http://schemas.microsoft.com/office/powerpoint/2010/main" val="259121444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6643" y="234469"/>
            <a:ext cx="10949120" cy="1143000"/>
          </a:xfrm>
        </p:spPr>
        <p:txBody>
          <a:bodyPr/>
          <a:lstStyle/>
          <a:p>
            <a:r>
              <a:rPr lang="en-US" dirty="0"/>
              <a:t>Smoking &amp; Silica</a:t>
            </a:r>
          </a:p>
        </p:txBody>
      </p:sp>
      <p:sp>
        <p:nvSpPr>
          <p:cNvPr id="3" name="Content Placeholder 2"/>
          <p:cNvSpPr>
            <a:spLocks noGrp="1"/>
          </p:cNvSpPr>
          <p:nvPr>
            <p:ph idx="1"/>
          </p:nvPr>
        </p:nvSpPr>
        <p:spPr/>
        <p:txBody>
          <a:bodyPr/>
          <a:lstStyle/>
          <a:p>
            <a:r>
              <a:rPr lang="en-US" dirty="0"/>
              <a:t>Cigarette smoking exacerbates lung damage caused by silica, and contributes significantly to the development of lung disease.</a:t>
            </a:r>
          </a:p>
          <a:p>
            <a:endParaRPr lang="en-US" dirty="0"/>
          </a:p>
          <a:p>
            <a:pPr marL="0" indent="0">
              <a:buNone/>
            </a:pPr>
            <a:endParaRPr lang="en-US" dirty="0"/>
          </a:p>
          <a:p>
            <a:pPr marL="0" indent="0">
              <a:buNone/>
            </a:pPr>
            <a:endParaRPr lang="en-US" dirty="0"/>
          </a:p>
          <a:p>
            <a:endParaRPr lang="en-US" dirty="0"/>
          </a:p>
        </p:txBody>
      </p:sp>
      <p:sp>
        <p:nvSpPr>
          <p:cNvPr id="7" name="Slide Number Placeholder 6">
            <a:extLst>
              <a:ext uri="{FF2B5EF4-FFF2-40B4-BE49-F238E27FC236}">
                <a16:creationId xmlns:a16="http://schemas.microsoft.com/office/drawing/2014/main" id="{801679DE-4FB8-3D79-F442-5DD0B44EE5F7}"/>
              </a:ext>
            </a:extLst>
          </p:cNvPr>
          <p:cNvSpPr>
            <a:spLocks noGrp="1"/>
          </p:cNvSpPr>
          <p:nvPr>
            <p:ph type="sldNum" sz="quarter" idx="10"/>
          </p:nvPr>
        </p:nvSpPr>
        <p:spPr/>
        <p:txBody>
          <a:bodyPr/>
          <a:lstStyle/>
          <a:p>
            <a:fld id="{ED7FD7C4-914D-4FE6-BFE6-A59CC827CFA6}" type="slidenum">
              <a:rPr lang="en-US" smtClean="0"/>
              <a:t>38</a:t>
            </a:fld>
            <a:endParaRPr lang="en-US"/>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572001" y="3200401"/>
            <a:ext cx="2438405" cy="2438405"/>
          </a:xfrm>
          <a:prstGeom prst="rect">
            <a:avLst/>
          </a:prstGeom>
        </p:spPr>
      </p:pic>
    </p:spTree>
    <p:extLst>
      <p:ext uri="{BB962C8B-B14F-4D97-AF65-F5344CB8AC3E}">
        <p14:creationId xmlns:p14="http://schemas.microsoft.com/office/powerpoint/2010/main" val="324175806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1506" y="262916"/>
            <a:ext cx="10948987" cy="1143000"/>
          </a:xfrm>
        </p:spPr>
        <p:txBody>
          <a:bodyPr>
            <a:normAutofit/>
          </a:bodyPr>
          <a:lstStyle/>
          <a:p>
            <a:r>
              <a:rPr lang="en-US" dirty="0"/>
              <a:t>Diseases of Silica: Non-Lung Diseases</a:t>
            </a:r>
          </a:p>
        </p:txBody>
      </p:sp>
      <p:sp>
        <p:nvSpPr>
          <p:cNvPr id="4" name="Content Placeholder 3"/>
          <p:cNvSpPr>
            <a:spLocks noGrp="1"/>
          </p:cNvSpPr>
          <p:nvPr>
            <p:ph sz="half" idx="1"/>
          </p:nvPr>
        </p:nvSpPr>
        <p:spPr/>
        <p:txBody>
          <a:bodyPr/>
          <a:lstStyle/>
          <a:p>
            <a:r>
              <a:rPr lang="en-US" dirty="0"/>
              <a:t>Some evidence that exposure increases risk of kidney disease</a:t>
            </a:r>
          </a:p>
          <a:p>
            <a:r>
              <a:rPr lang="en-US" dirty="0"/>
              <a:t>Some evidence that exposure increases risk of scleroderma</a:t>
            </a:r>
          </a:p>
          <a:p>
            <a:pPr lvl="1"/>
            <a:r>
              <a:rPr lang="en-US" dirty="0"/>
              <a:t>Patients may have thickened skin, stiff joints, tiredness, and poor blood flow</a:t>
            </a:r>
          </a:p>
          <a:p>
            <a:endParaRPr lang="en-US" dirty="0"/>
          </a:p>
        </p:txBody>
      </p:sp>
      <p:pic>
        <p:nvPicPr>
          <p:cNvPr id="6" name="Content Placeholder 5"/>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172200" y="2148470"/>
            <a:ext cx="4038600" cy="3429425"/>
          </a:xfrm>
        </p:spPr>
      </p:pic>
      <p:sp>
        <p:nvSpPr>
          <p:cNvPr id="8" name="Slide Number Placeholder 7">
            <a:extLst>
              <a:ext uri="{FF2B5EF4-FFF2-40B4-BE49-F238E27FC236}">
                <a16:creationId xmlns:a16="http://schemas.microsoft.com/office/drawing/2014/main" id="{276F0A68-A1CD-38B1-FFD2-B88BC35725CA}"/>
              </a:ext>
            </a:extLst>
          </p:cNvPr>
          <p:cNvSpPr>
            <a:spLocks noGrp="1"/>
          </p:cNvSpPr>
          <p:nvPr>
            <p:ph type="sldNum" sz="quarter" idx="12"/>
          </p:nvPr>
        </p:nvSpPr>
        <p:spPr/>
        <p:txBody>
          <a:bodyPr/>
          <a:lstStyle/>
          <a:p>
            <a:fld id="{ED7FD7C4-914D-4FE6-BFE6-A59CC827CFA6}" type="slidenum">
              <a:rPr lang="en-US" smtClean="0"/>
              <a:t>39</a:t>
            </a:fld>
            <a:endParaRPr lang="en-US"/>
          </a:p>
        </p:txBody>
      </p:sp>
    </p:spTree>
    <p:extLst>
      <p:ext uri="{BB962C8B-B14F-4D97-AF65-F5344CB8AC3E}">
        <p14:creationId xmlns:p14="http://schemas.microsoft.com/office/powerpoint/2010/main" val="30740367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90800" y="274638"/>
            <a:ext cx="7620000" cy="1143000"/>
          </a:xfrm>
        </p:spPr>
        <p:txBody>
          <a:bodyPr/>
          <a:lstStyle/>
          <a:p>
            <a:r>
              <a:rPr lang="en-US" dirty="0"/>
              <a:t>Why is OSH Important?</a:t>
            </a:r>
          </a:p>
        </p:txBody>
      </p:sp>
      <p:sp>
        <p:nvSpPr>
          <p:cNvPr id="3" name="Content Placeholder 2"/>
          <p:cNvSpPr>
            <a:spLocks noGrp="1"/>
          </p:cNvSpPr>
          <p:nvPr>
            <p:ph idx="1"/>
          </p:nvPr>
        </p:nvSpPr>
        <p:spPr/>
        <p:txBody>
          <a:bodyPr>
            <a:normAutofit/>
          </a:bodyPr>
          <a:lstStyle/>
          <a:p>
            <a:r>
              <a:rPr lang="en-US" dirty="0"/>
              <a:t>Globally, 6,300 people die as a result of occupational injury or work-related disease every day</a:t>
            </a:r>
          </a:p>
          <a:p>
            <a:pPr lvl="1"/>
            <a:r>
              <a:rPr lang="en-US" dirty="0"/>
              <a:t>More than 2.3 million deaths per year </a:t>
            </a:r>
          </a:p>
          <a:p>
            <a:pPr lvl="1"/>
            <a:r>
              <a:rPr lang="en-US" dirty="0"/>
              <a:t>Tremendous impact on the global community- individuals, families, and employers</a:t>
            </a:r>
          </a:p>
          <a:p>
            <a:pPr lvl="1"/>
            <a:r>
              <a:rPr lang="en-US" dirty="0"/>
              <a:t>Many injuries and diseases are preventable</a:t>
            </a:r>
          </a:p>
        </p:txBody>
      </p:sp>
      <p:sp>
        <p:nvSpPr>
          <p:cNvPr id="6" name="Slide Number Placeholder 5">
            <a:extLst>
              <a:ext uri="{FF2B5EF4-FFF2-40B4-BE49-F238E27FC236}">
                <a16:creationId xmlns:a16="http://schemas.microsoft.com/office/drawing/2014/main" id="{15D0C6DF-B7CA-FE6D-1BC5-78EDD9778796}"/>
              </a:ext>
            </a:extLst>
          </p:cNvPr>
          <p:cNvSpPr>
            <a:spLocks noGrp="1"/>
          </p:cNvSpPr>
          <p:nvPr>
            <p:ph type="sldNum" sz="quarter" idx="10"/>
          </p:nvPr>
        </p:nvSpPr>
        <p:spPr/>
        <p:txBody>
          <a:bodyPr/>
          <a:lstStyle/>
          <a:p>
            <a:fld id="{ED7FD7C4-914D-4FE6-BFE6-A59CC827CFA6}" type="slidenum">
              <a:rPr lang="en-US" smtClean="0"/>
              <a:t>4</a:t>
            </a:fld>
            <a:endParaRPr lang="en-US"/>
          </a:p>
        </p:txBody>
      </p:sp>
    </p:spTree>
    <p:extLst>
      <p:ext uri="{BB962C8B-B14F-4D97-AF65-F5344CB8AC3E}">
        <p14:creationId xmlns:p14="http://schemas.microsoft.com/office/powerpoint/2010/main" val="79714110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Review of health effects</a:t>
            </a:r>
          </a:p>
        </p:txBody>
      </p:sp>
      <p:sp>
        <p:nvSpPr>
          <p:cNvPr id="3" name="Content Placeholder 2"/>
          <p:cNvSpPr>
            <a:spLocks noGrp="1"/>
          </p:cNvSpPr>
          <p:nvPr>
            <p:ph idx="1"/>
          </p:nvPr>
        </p:nvSpPr>
        <p:spPr/>
        <p:txBody>
          <a:bodyPr>
            <a:normAutofit/>
          </a:bodyPr>
          <a:lstStyle/>
          <a:p>
            <a:r>
              <a:rPr lang="en-US" dirty="0"/>
              <a:t>This video is a good review of how breathing in silica dust can cause permanent damage to the lungs.</a:t>
            </a:r>
          </a:p>
          <a:p>
            <a:r>
              <a:rPr lang="en-US" dirty="0">
                <a:hlinkClick r:id="rId2"/>
              </a:rPr>
              <a:t>https://www.youtube.com/watch?v=R_sC2wX9Uwc</a:t>
            </a:r>
            <a:endParaRPr lang="en-US" dirty="0"/>
          </a:p>
          <a:p>
            <a:endParaRPr lang="en-US" dirty="0"/>
          </a:p>
        </p:txBody>
      </p:sp>
      <p:sp>
        <p:nvSpPr>
          <p:cNvPr id="6" name="Slide Number Placeholder 5">
            <a:extLst>
              <a:ext uri="{FF2B5EF4-FFF2-40B4-BE49-F238E27FC236}">
                <a16:creationId xmlns:a16="http://schemas.microsoft.com/office/drawing/2014/main" id="{35372D09-E5DA-438A-8145-756BF874F72F}"/>
              </a:ext>
            </a:extLst>
          </p:cNvPr>
          <p:cNvSpPr>
            <a:spLocks noGrp="1"/>
          </p:cNvSpPr>
          <p:nvPr>
            <p:ph type="sldNum" sz="quarter" idx="10"/>
          </p:nvPr>
        </p:nvSpPr>
        <p:spPr/>
        <p:txBody>
          <a:bodyPr/>
          <a:lstStyle/>
          <a:p>
            <a:fld id="{ED7FD7C4-914D-4FE6-BFE6-A59CC827CFA6}" type="slidenum">
              <a:rPr lang="en-US" smtClean="0"/>
              <a:t>40</a:t>
            </a:fld>
            <a:endParaRPr lang="en-US"/>
          </a:p>
        </p:txBody>
      </p:sp>
    </p:spTree>
    <p:extLst>
      <p:ext uri="{BB962C8B-B14F-4D97-AF65-F5344CB8AC3E}">
        <p14:creationId xmlns:p14="http://schemas.microsoft.com/office/powerpoint/2010/main" val="415827039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48786" y="1676400"/>
            <a:ext cx="7620000" cy="3759200"/>
          </a:xfrm>
          <a:prstGeom prst="rect">
            <a:avLst/>
          </a:prstGeom>
        </p:spPr>
      </p:pic>
      <p:sp>
        <p:nvSpPr>
          <p:cNvPr id="9" name="TextBox 8">
            <a:extLst>
              <a:ext uri="{FF2B5EF4-FFF2-40B4-BE49-F238E27FC236}">
                <a16:creationId xmlns:a16="http://schemas.microsoft.com/office/drawing/2014/main" id="{493C867E-96AC-BCF0-9792-F0346E71BD10}"/>
              </a:ext>
            </a:extLst>
          </p:cNvPr>
          <p:cNvSpPr txBox="1"/>
          <p:nvPr/>
        </p:nvSpPr>
        <p:spPr>
          <a:xfrm>
            <a:off x="2248786" y="410323"/>
            <a:ext cx="7239000" cy="584775"/>
          </a:xfrm>
          <a:prstGeom prst="rect">
            <a:avLst/>
          </a:prstGeom>
          <a:noFill/>
        </p:spPr>
        <p:txBody>
          <a:bodyPr wrap="square" rtlCol="0">
            <a:spAutoFit/>
          </a:bodyPr>
          <a:lstStyle/>
          <a:p>
            <a:r>
              <a:rPr lang="en-AU" sz="3200" dirty="0"/>
              <a:t>Could this exposure cause health effects ?</a:t>
            </a:r>
          </a:p>
        </p:txBody>
      </p:sp>
      <p:sp>
        <p:nvSpPr>
          <p:cNvPr id="5" name="Slide Number Placeholder 4">
            <a:extLst>
              <a:ext uri="{FF2B5EF4-FFF2-40B4-BE49-F238E27FC236}">
                <a16:creationId xmlns:a16="http://schemas.microsoft.com/office/drawing/2014/main" id="{65BD2D07-2C70-0E23-B11A-1E9092D6CA23}"/>
              </a:ext>
            </a:extLst>
          </p:cNvPr>
          <p:cNvSpPr>
            <a:spLocks noGrp="1"/>
          </p:cNvSpPr>
          <p:nvPr>
            <p:ph type="sldNum" sz="quarter" idx="10"/>
          </p:nvPr>
        </p:nvSpPr>
        <p:spPr/>
        <p:txBody>
          <a:bodyPr/>
          <a:lstStyle/>
          <a:p>
            <a:fld id="{ED7FD7C4-914D-4FE6-BFE6-A59CC827CFA6}" type="slidenum">
              <a:rPr lang="en-US" smtClean="0"/>
              <a:t>41</a:t>
            </a:fld>
            <a:endParaRPr lang="en-US"/>
          </a:p>
        </p:txBody>
      </p:sp>
    </p:spTree>
    <p:extLst>
      <p:ext uri="{BB962C8B-B14F-4D97-AF65-F5344CB8AC3E}">
        <p14:creationId xmlns:p14="http://schemas.microsoft.com/office/powerpoint/2010/main" val="114347081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How do you know which employees are being exposed?</a:t>
            </a:r>
          </a:p>
        </p:txBody>
      </p:sp>
      <p:sp>
        <p:nvSpPr>
          <p:cNvPr id="6" name="Slide Number Placeholder 5">
            <a:extLst>
              <a:ext uri="{FF2B5EF4-FFF2-40B4-BE49-F238E27FC236}">
                <a16:creationId xmlns:a16="http://schemas.microsoft.com/office/drawing/2014/main" id="{595570DE-CAEC-4FDC-E067-C3B24016600F}"/>
              </a:ext>
            </a:extLst>
          </p:cNvPr>
          <p:cNvSpPr>
            <a:spLocks noGrp="1"/>
          </p:cNvSpPr>
          <p:nvPr>
            <p:ph type="sldNum" sz="quarter" idx="12"/>
          </p:nvPr>
        </p:nvSpPr>
        <p:spPr/>
        <p:txBody>
          <a:bodyPr/>
          <a:lstStyle/>
          <a:p>
            <a:endParaRPr lang="en-US"/>
          </a:p>
          <a:p>
            <a:fld id="{ED7FD7C4-914D-4FE6-BFE6-A59CC827CFA6}" type="slidenum">
              <a:rPr lang="en-US" smtClean="0"/>
              <a:pPr/>
              <a:t>42</a:t>
            </a:fld>
            <a:endParaRPr lang="en-US"/>
          </a:p>
          <a:p>
            <a:endParaRPr lang="en-US" dirty="0"/>
          </a:p>
        </p:txBody>
      </p:sp>
    </p:spTree>
    <p:extLst>
      <p:ext uri="{BB962C8B-B14F-4D97-AF65-F5344CB8AC3E}">
        <p14:creationId xmlns:p14="http://schemas.microsoft.com/office/powerpoint/2010/main" val="64082938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Risk Assessment</a:t>
            </a:r>
          </a:p>
        </p:txBody>
      </p:sp>
      <p:sp>
        <p:nvSpPr>
          <p:cNvPr id="3" name="Content Placeholder 2"/>
          <p:cNvSpPr>
            <a:spLocks noGrp="1"/>
          </p:cNvSpPr>
          <p:nvPr>
            <p:ph idx="1"/>
          </p:nvPr>
        </p:nvSpPr>
        <p:spPr/>
        <p:txBody>
          <a:bodyPr>
            <a:normAutofit/>
          </a:bodyPr>
          <a:lstStyle/>
          <a:p>
            <a:r>
              <a:rPr lang="en-US" dirty="0"/>
              <a:t>Hazard-anything that may cause harm</a:t>
            </a:r>
          </a:p>
          <a:p>
            <a:r>
              <a:rPr lang="en-US" dirty="0"/>
              <a:t>Risk-severity and likelihood that exposure to a hazard will cause injury or disease</a:t>
            </a:r>
          </a:p>
          <a:p>
            <a:r>
              <a:rPr lang="en-US" dirty="0"/>
              <a:t>Risk assessment includes</a:t>
            </a:r>
          </a:p>
          <a:p>
            <a:pPr lvl="1"/>
            <a:r>
              <a:rPr lang="en-US" dirty="0"/>
              <a:t>Determining how likely something is to cause harm?</a:t>
            </a:r>
          </a:p>
          <a:p>
            <a:pPr lvl="1"/>
            <a:r>
              <a:rPr lang="en-US" dirty="0"/>
              <a:t>What actions can protect you?</a:t>
            </a:r>
          </a:p>
        </p:txBody>
      </p:sp>
      <p:sp>
        <p:nvSpPr>
          <p:cNvPr id="6" name="Slide Number Placeholder 5">
            <a:extLst>
              <a:ext uri="{FF2B5EF4-FFF2-40B4-BE49-F238E27FC236}">
                <a16:creationId xmlns:a16="http://schemas.microsoft.com/office/drawing/2014/main" id="{5780E5A3-3DF1-C5E8-467D-14567D1235A5}"/>
              </a:ext>
            </a:extLst>
          </p:cNvPr>
          <p:cNvSpPr>
            <a:spLocks noGrp="1"/>
          </p:cNvSpPr>
          <p:nvPr>
            <p:ph type="sldNum" sz="quarter" idx="10"/>
          </p:nvPr>
        </p:nvSpPr>
        <p:spPr/>
        <p:txBody>
          <a:bodyPr/>
          <a:lstStyle/>
          <a:p>
            <a:fld id="{ED7FD7C4-914D-4FE6-BFE6-A59CC827CFA6}" type="slidenum">
              <a:rPr lang="en-US" smtClean="0"/>
              <a:t>43</a:t>
            </a:fld>
            <a:endParaRPr lang="en-US"/>
          </a:p>
        </p:txBody>
      </p:sp>
    </p:spTree>
    <p:extLst>
      <p:ext uri="{BB962C8B-B14F-4D97-AF65-F5344CB8AC3E}">
        <p14:creationId xmlns:p14="http://schemas.microsoft.com/office/powerpoint/2010/main" val="168461858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Workplace Exposure Limits</a:t>
            </a:r>
          </a:p>
        </p:txBody>
      </p:sp>
      <p:sp>
        <p:nvSpPr>
          <p:cNvPr id="3" name="Content Placeholder 2"/>
          <p:cNvSpPr>
            <a:spLocks noGrp="1"/>
          </p:cNvSpPr>
          <p:nvPr>
            <p:ph idx="1"/>
          </p:nvPr>
        </p:nvSpPr>
        <p:spPr/>
        <p:txBody>
          <a:bodyPr>
            <a:normAutofit/>
          </a:bodyPr>
          <a:lstStyle/>
          <a:p>
            <a:r>
              <a:rPr lang="en-US" sz="2800" dirty="0"/>
              <a:t>Workplace Exposure Standards (WESs) help to assess and communicate risk </a:t>
            </a:r>
          </a:p>
          <a:p>
            <a:r>
              <a:rPr lang="en-US" sz="2800" dirty="0"/>
              <a:t>A WES is an acceptable upper limit of exposure</a:t>
            </a:r>
          </a:p>
          <a:p>
            <a:r>
              <a:rPr lang="en-US" sz="2800" dirty="0"/>
              <a:t>Sampling requires testing with pumps and analyzing samples at a laboratory</a:t>
            </a:r>
          </a:p>
          <a:p>
            <a:pPr lvl="1"/>
            <a:r>
              <a:rPr lang="en-US" sz="2400" dirty="0"/>
              <a:t>Expensive and few laboratories offer the proper analysis</a:t>
            </a:r>
          </a:p>
          <a:p>
            <a:pPr lvl="1"/>
            <a:r>
              <a:rPr lang="en-US" sz="2400" dirty="0"/>
              <a:t>Must use size-selected results to compare to an WES</a:t>
            </a:r>
          </a:p>
          <a:p>
            <a:r>
              <a:rPr lang="en-US" sz="2800" dirty="0"/>
              <a:t>Rule of thumb: </a:t>
            </a:r>
            <a:r>
              <a:rPr lang="en-US" altLang="en-US" sz="2800" b="1" i="1" dirty="0"/>
              <a:t>If you see dust, there is likely </a:t>
            </a:r>
            <a:r>
              <a:rPr lang="en-US" altLang="en-US" sz="2800" b="1" i="1" dirty="0" err="1"/>
              <a:t>respirable</a:t>
            </a:r>
            <a:r>
              <a:rPr lang="en-US" altLang="en-US" sz="2800" b="1" i="1" dirty="0"/>
              <a:t> dust and you have a problem!!! </a:t>
            </a:r>
          </a:p>
        </p:txBody>
      </p:sp>
      <p:sp>
        <p:nvSpPr>
          <p:cNvPr id="6" name="Slide Number Placeholder 5">
            <a:extLst>
              <a:ext uri="{FF2B5EF4-FFF2-40B4-BE49-F238E27FC236}">
                <a16:creationId xmlns:a16="http://schemas.microsoft.com/office/drawing/2014/main" id="{E0F67A55-681C-6984-FD5D-8DDF59446CE8}"/>
              </a:ext>
            </a:extLst>
          </p:cNvPr>
          <p:cNvSpPr>
            <a:spLocks noGrp="1"/>
          </p:cNvSpPr>
          <p:nvPr>
            <p:ph type="sldNum" sz="quarter" idx="10"/>
          </p:nvPr>
        </p:nvSpPr>
        <p:spPr/>
        <p:txBody>
          <a:bodyPr/>
          <a:lstStyle/>
          <a:p>
            <a:fld id="{ED7FD7C4-914D-4FE6-BFE6-A59CC827CFA6}" type="slidenum">
              <a:rPr lang="en-US" smtClean="0"/>
              <a:t>44</a:t>
            </a:fld>
            <a:endParaRPr lang="en-US"/>
          </a:p>
        </p:txBody>
      </p:sp>
    </p:spTree>
    <p:extLst>
      <p:ext uri="{BB962C8B-B14F-4D97-AF65-F5344CB8AC3E}">
        <p14:creationId xmlns:p14="http://schemas.microsoft.com/office/powerpoint/2010/main" val="164184433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143000" y="187577"/>
            <a:ext cx="8915399" cy="1143000"/>
          </a:xfrm>
        </p:spPr>
        <p:txBody>
          <a:bodyPr>
            <a:noAutofit/>
          </a:bodyPr>
          <a:lstStyle/>
          <a:p>
            <a:r>
              <a:rPr lang="en-US" sz="3600" dirty="0"/>
              <a:t>Measurement of the concentration of silica</a:t>
            </a:r>
          </a:p>
        </p:txBody>
      </p:sp>
      <p:sp>
        <p:nvSpPr>
          <p:cNvPr id="3" name="Content Placeholder 2"/>
          <p:cNvSpPr>
            <a:spLocks noGrp="1"/>
          </p:cNvSpPr>
          <p:nvPr>
            <p:ph idx="1"/>
          </p:nvPr>
        </p:nvSpPr>
        <p:spPr/>
        <p:txBody>
          <a:bodyPr>
            <a:normAutofit/>
          </a:bodyPr>
          <a:lstStyle/>
          <a:p>
            <a:pPr>
              <a:lnSpc>
                <a:spcPct val="110000"/>
              </a:lnSpc>
            </a:pPr>
            <a:r>
              <a:rPr lang="en-US" sz="2400" dirty="0"/>
              <a:t>Can be used to assess the performance of controls</a:t>
            </a:r>
          </a:p>
          <a:p>
            <a:pPr>
              <a:lnSpc>
                <a:spcPct val="110000"/>
              </a:lnSpc>
            </a:pPr>
            <a:r>
              <a:rPr lang="en-US" sz="2400" dirty="0"/>
              <a:t>It will identify where the exposures are the highest</a:t>
            </a:r>
          </a:p>
          <a:p>
            <a:pPr>
              <a:lnSpc>
                <a:spcPct val="110000"/>
              </a:lnSpc>
            </a:pPr>
            <a:r>
              <a:rPr lang="en-US" sz="2400" dirty="0"/>
              <a:t>Enable the improvement of the controls using the hierarchy :</a:t>
            </a:r>
          </a:p>
          <a:p>
            <a:pPr lvl="1">
              <a:lnSpc>
                <a:spcPct val="110000"/>
              </a:lnSpc>
            </a:pPr>
            <a:r>
              <a:rPr lang="en-US" sz="2400" dirty="0"/>
              <a:t>Elimination</a:t>
            </a:r>
          </a:p>
          <a:p>
            <a:pPr lvl="1">
              <a:lnSpc>
                <a:spcPct val="110000"/>
              </a:lnSpc>
            </a:pPr>
            <a:r>
              <a:rPr lang="en-US" sz="2400" dirty="0"/>
              <a:t>Substitution</a:t>
            </a:r>
          </a:p>
          <a:p>
            <a:pPr lvl="1">
              <a:lnSpc>
                <a:spcPct val="110000"/>
              </a:lnSpc>
            </a:pPr>
            <a:r>
              <a:rPr lang="en-US" sz="2400" dirty="0"/>
              <a:t>Engineering</a:t>
            </a:r>
          </a:p>
          <a:p>
            <a:pPr lvl="1">
              <a:lnSpc>
                <a:spcPct val="110000"/>
              </a:lnSpc>
            </a:pPr>
            <a:r>
              <a:rPr lang="en-US" sz="2400" dirty="0"/>
              <a:t>Administrative </a:t>
            </a:r>
          </a:p>
          <a:p>
            <a:pPr lvl="1">
              <a:lnSpc>
                <a:spcPct val="110000"/>
              </a:lnSpc>
            </a:pPr>
            <a:r>
              <a:rPr lang="en-US" sz="2400" dirty="0"/>
              <a:t>PPE – Respiratory protection</a:t>
            </a:r>
          </a:p>
          <a:p>
            <a:pPr>
              <a:lnSpc>
                <a:spcPct val="110000"/>
              </a:lnSpc>
            </a:pPr>
            <a:r>
              <a:rPr lang="en-US" sz="2400" dirty="0"/>
              <a:t>Resulting in the improvement of the health and productivity of the workforce</a:t>
            </a:r>
          </a:p>
        </p:txBody>
      </p:sp>
      <p:sp>
        <p:nvSpPr>
          <p:cNvPr id="6" name="Slide Number Placeholder 5">
            <a:extLst>
              <a:ext uri="{FF2B5EF4-FFF2-40B4-BE49-F238E27FC236}">
                <a16:creationId xmlns:a16="http://schemas.microsoft.com/office/drawing/2014/main" id="{F4120F9B-53B4-62AB-B1BC-A51EBFF85668}"/>
              </a:ext>
            </a:extLst>
          </p:cNvPr>
          <p:cNvSpPr>
            <a:spLocks noGrp="1"/>
          </p:cNvSpPr>
          <p:nvPr>
            <p:ph type="sldNum" sz="quarter" idx="10"/>
          </p:nvPr>
        </p:nvSpPr>
        <p:spPr/>
        <p:txBody>
          <a:bodyPr/>
          <a:lstStyle/>
          <a:p>
            <a:fld id="{ED7FD7C4-914D-4FE6-BFE6-A59CC827CFA6}" type="slidenum">
              <a:rPr lang="en-US" smtClean="0"/>
              <a:t>45</a:t>
            </a:fld>
            <a:endParaRPr lang="en-US"/>
          </a:p>
        </p:txBody>
      </p:sp>
    </p:spTree>
    <p:extLst>
      <p:ext uri="{BB962C8B-B14F-4D97-AF65-F5344CB8AC3E}">
        <p14:creationId xmlns:p14="http://schemas.microsoft.com/office/powerpoint/2010/main" val="256670702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dirty="0"/>
              <a:t>Measuring exposure to silica</a:t>
            </a:r>
          </a:p>
        </p:txBody>
      </p:sp>
      <p:sp>
        <p:nvSpPr>
          <p:cNvPr id="5" name="Content Placeholder 4"/>
          <p:cNvSpPr>
            <a:spLocks noGrp="1"/>
          </p:cNvSpPr>
          <p:nvPr>
            <p:ph sz="half" idx="1"/>
          </p:nvPr>
        </p:nvSpPr>
        <p:spPr/>
        <p:txBody>
          <a:bodyPr>
            <a:normAutofit fontScale="92500" lnSpcReduction="20000"/>
          </a:bodyPr>
          <a:lstStyle/>
          <a:p>
            <a:r>
              <a:rPr lang="en-US" dirty="0"/>
              <a:t>Dust particles from the air are pulled into a sampling device using a pump and collected onto a filter</a:t>
            </a:r>
          </a:p>
          <a:p>
            <a:r>
              <a:rPr lang="en-US" dirty="0"/>
              <a:t>The smaller sized respirable particles must be separated from the larger particles when measuring exposures using a size-selective device</a:t>
            </a:r>
          </a:p>
          <a:p>
            <a:pPr lvl="1"/>
            <a:r>
              <a:rPr lang="en-US" dirty="0"/>
              <a:t>Traditional Cyclone</a:t>
            </a:r>
          </a:p>
          <a:p>
            <a:r>
              <a:rPr lang="en-US" dirty="0"/>
              <a:t>Need to take multiple samples due to variability	</a:t>
            </a:r>
          </a:p>
        </p:txBody>
      </p:sp>
      <p:sp>
        <p:nvSpPr>
          <p:cNvPr id="3" name="Slide Number Placeholder 2">
            <a:extLst>
              <a:ext uri="{FF2B5EF4-FFF2-40B4-BE49-F238E27FC236}">
                <a16:creationId xmlns:a16="http://schemas.microsoft.com/office/drawing/2014/main" id="{04DC174B-3682-1558-F14D-62615011E6AE}"/>
              </a:ext>
            </a:extLst>
          </p:cNvPr>
          <p:cNvSpPr>
            <a:spLocks noGrp="1"/>
          </p:cNvSpPr>
          <p:nvPr>
            <p:ph type="sldNum" sz="quarter" idx="12"/>
          </p:nvPr>
        </p:nvSpPr>
        <p:spPr/>
        <p:txBody>
          <a:bodyPr/>
          <a:lstStyle/>
          <a:p>
            <a:fld id="{ED7FD7C4-914D-4FE6-BFE6-A59CC827CFA6}" type="slidenum">
              <a:rPr lang="en-US" smtClean="0"/>
              <a:t>46</a:t>
            </a:fld>
            <a:endParaRPr lang="en-US"/>
          </a:p>
        </p:txBody>
      </p:sp>
      <p:pic>
        <p:nvPicPr>
          <p:cNvPr id="6" name="Picture 5">
            <a:extLst>
              <a:ext uri="{FF2B5EF4-FFF2-40B4-BE49-F238E27FC236}">
                <a16:creationId xmlns:a16="http://schemas.microsoft.com/office/drawing/2014/main" id="{3FF4359C-255A-FF98-709B-C3325F74E0E6}"/>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00800" y="1752600"/>
            <a:ext cx="3653208" cy="3352800"/>
          </a:xfrm>
          <a:prstGeom prst="rect">
            <a:avLst/>
          </a:prstGeom>
          <a:noFill/>
          <a:ln>
            <a:solidFill>
              <a:schemeClr val="tx1"/>
            </a:solidFill>
          </a:ln>
        </p:spPr>
      </p:pic>
    </p:spTree>
    <p:extLst>
      <p:ext uri="{BB962C8B-B14F-4D97-AF65-F5344CB8AC3E}">
        <p14:creationId xmlns:p14="http://schemas.microsoft.com/office/powerpoint/2010/main" val="220161395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Air sampling for silica</a:t>
            </a:r>
          </a:p>
        </p:txBody>
      </p:sp>
      <p:sp>
        <p:nvSpPr>
          <p:cNvPr id="3" name="Content Placeholder 2"/>
          <p:cNvSpPr>
            <a:spLocks noGrp="1"/>
          </p:cNvSpPr>
          <p:nvPr>
            <p:ph idx="1"/>
          </p:nvPr>
        </p:nvSpPr>
        <p:spPr/>
        <p:txBody>
          <a:bodyPr>
            <a:normAutofit fontScale="85000" lnSpcReduction="20000"/>
          </a:bodyPr>
          <a:lstStyle/>
          <a:p>
            <a:r>
              <a:rPr lang="en-US" dirty="0"/>
              <a:t>The flow rate of the sampling pump must be carefully calibrated to</a:t>
            </a:r>
          </a:p>
          <a:p>
            <a:pPr lvl="1"/>
            <a:r>
              <a:rPr lang="en-US" dirty="0"/>
              <a:t>make sure that it is collecting the correct size</a:t>
            </a:r>
          </a:p>
          <a:p>
            <a:pPr lvl="1"/>
            <a:r>
              <a:rPr lang="en-US" dirty="0"/>
              <a:t>calculate the total volume of air sampled</a:t>
            </a:r>
          </a:p>
          <a:p>
            <a:r>
              <a:rPr lang="en-US" dirty="0"/>
              <a:t>The filters will be sent to a laboratory and analyzed for crystalline content using either methods</a:t>
            </a:r>
          </a:p>
          <a:p>
            <a:pPr lvl="1"/>
            <a:r>
              <a:rPr lang="en-US" dirty="0"/>
              <a:t>Infrared analysis (IR)</a:t>
            </a:r>
          </a:p>
          <a:p>
            <a:pPr lvl="1"/>
            <a:r>
              <a:rPr lang="en-US" dirty="0"/>
              <a:t>X-Ray diffraction (XRF)</a:t>
            </a:r>
          </a:p>
          <a:p>
            <a:r>
              <a:rPr lang="en-US" dirty="0"/>
              <a:t>The filter is also weighed before and after sampling to determine the total weight of respirable dust</a:t>
            </a:r>
          </a:p>
          <a:p>
            <a:r>
              <a:rPr lang="en-US" dirty="0"/>
              <a:t>Only in the U.S., you must find the percentage of crystalline silica by calculating the weight of the crystalline silica content divided by the total weight of the dusts</a:t>
            </a:r>
          </a:p>
        </p:txBody>
      </p:sp>
      <p:sp>
        <p:nvSpPr>
          <p:cNvPr id="6" name="Slide Number Placeholder 5">
            <a:extLst>
              <a:ext uri="{FF2B5EF4-FFF2-40B4-BE49-F238E27FC236}">
                <a16:creationId xmlns:a16="http://schemas.microsoft.com/office/drawing/2014/main" id="{1E4E19A3-D2B8-DBBA-E506-E65F36B6458E}"/>
              </a:ext>
            </a:extLst>
          </p:cNvPr>
          <p:cNvSpPr>
            <a:spLocks noGrp="1"/>
          </p:cNvSpPr>
          <p:nvPr>
            <p:ph type="sldNum" sz="quarter" idx="10"/>
          </p:nvPr>
        </p:nvSpPr>
        <p:spPr/>
        <p:txBody>
          <a:bodyPr/>
          <a:lstStyle/>
          <a:p>
            <a:fld id="{ED7FD7C4-914D-4FE6-BFE6-A59CC827CFA6}" type="slidenum">
              <a:rPr lang="en-US" smtClean="0"/>
              <a:t>47</a:t>
            </a:fld>
            <a:endParaRPr lang="en-US"/>
          </a:p>
        </p:txBody>
      </p:sp>
    </p:spTree>
    <p:extLst>
      <p:ext uri="{BB962C8B-B14F-4D97-AF65-F5344CB8AC3E}">
        <p14:creationId xmlns:p14="http://schemas.microsoft.com/office/powerpoint/2010/main" val="3171298051"/>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Proper sampling for silica</a:t>
            </a:r>
          </a:p>
        </p:txBody>
      </p:sp>
      <p:sp>
        <p:nvSpPr>
          <p:cNvPr id="3" name="Content Placeholder 2"/>
          <p:cNvSpPr>
            <a:spLocks noGrp="1"/>
          </p:cNvSpPr>
          <p:nvPr>
            <p:ph idx="1"/>
          </p:nvPr>
        </p:nvSpPr>
        <p:spPr/>
        <p:txBody>
          <a:bodyPr>
            <a:normAutofit/>
          </a:bodyPr>
          <a:lstStyle/>
          <a:p>
            <a:r>
              <a:rPr lang="en-US" sz="2400" dirty="0"/>
              <a:t>The sampling pump should be worn for the entire duration of the work shift</a:t>
            </a:r>
          </a:p>
          <a:p>
            <a:pPr lvl="1">
              <a:spcBef>
                <a:spcPts val="750"/>
              </a:spcBef>
            </a:pPr>
            <a:r>
              <a:rPr lang="en-US" sz="2000" dirty="0"/>
              <a:t>Those results can be compared to workplace exposure standard</a:t>
            </a:r>
          </a:p>
          <a:p>
            <a:pPr marL="457200" lvl="1" indent="0">
              <a:spcBef>
                <a:spcPts val="750"/>
              </a:spcBef>
              <a:buNone/>
            </a:pPr>
            <a:endParaRPr lang="en-US" sz="2000" dirty="0"/>
          </a:p>
          <a:p>
            <a:r>
              <a:rPr lang="en-US" sz="2400" dirty="0"/>
              <a:t>Please check your national regulations concerning respirable silica </a:t>
            </a:r>
            <a:r>
              <a:rPr lang="en-US" sz="2400"/>
              <a:t>exposure standards. </a:t>
            </a:r>
            <a:endParaRPr lang="en-US" sz="2400" dirty="0"/>
          </a:p>
          <a:p>
            <a:endParaRPr lang="en-US" sz="2400" dirty="0"/>
          </a:p>
          <a:p>
            <a:r>
              <a:rPr lang="en-US" sz="2400" dirty="0"/>
              <a:t>The Safe Work Australia, workplace exposure standard (WES) is  0.05mg/m3, 8 hour time weighted average.</a:t>
            </a:r>
          </a:p>
          <a:p>
            <a:endParaRPr lang="en-US" dirty="0"/>
          </a:p>
        </p:txBody>
      </p:sp>
      <p:sp>
        <p:nvSpPr>
          <p:cNvPr id="6" name="Slide Number Placeholder 5">
            <a:extLst>
              <a:ext uri="{FF2B5EF4-FFF2-40B4-BE49-F238E27FC236}">
                <a16:creationId xmlns:a16="http://schemas.microsoft.com/office/drawing/2014/main" id="{A62F7139-C9C7-5546-0195-5C55571C5750}"/>
              </a:ext>
            </a:extLst>
          </p:cNvPr>
          <p:cNvSpPr>
            <a:spLocks noGrp="1"/>
          </p:cNvSpPr>
          <p:nvPr>
            <p:ph type="sldNum" sz="quarter" idx="10"/>
          </p:nvPr>
        </p:nvSpPr>
        <p:spPr/>
        <p:txBody>
          <a:bodyPr/>
          <a:lstStyle/>
          <a:p>
            <a:fld id="{ED7FD7C4-914D-4FE6-BFE6-A59CC827CFA6}" type="slidenum">
              <a:rPr lang="en-US" smtClean="0"/>
              <a:t>48</a:t>
            </a:fld>
            <a:endParaRPr lang="en-US"/>
          </a:p>
        </p:txBody>
      </p:sp>
    </p:spTree>
    <p:extLst>
      <p:ext uri="{BB962C8B-B14F-4D97-AF65-F5344CB8AC3E}">
        <p14:creationId xmlns:p14="http://schemas.microsoft.com/office/powerpoint/2010/main" val="282028119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Sampling Procedures for Silica</a:t>
            </a:r>
          </a:p>
        </p:txBody>
      </p:sp>
      <p:sp>
        <p:nvSpPr>
          <p:cNvPr id="3" name="Content Placeholder 2"/>
          <p:cNvSpPr>
            <a:spLocks noGrp="1"/>
          </p:cNvSpPr>
          <p:nvPr>
            <p:ph idx="1"/>
          </p:nvPr>
        </p:nvSpPr>
        <p:spPr/>
        <p:txBody>
          <a:bodyPr>
            <a:normAutofit fontScale="92500" lnSpcReduction="20000"/>
          </a:bodyPr>
          <a:lstStyle/>
          <a:p>
            <a:r>
              <a:rPr lang="en-US" dirty="0"/>
              <a:t>There are some videos to show the different types of sampling available</a:t>
            </a:r>
          </a:p>
          <a:p>
            <a:pPr marL="0" indent="0">
              <a:buNone/>
            </a:pPr>
            <a:endParaRPr lang="en-US" dirty="0"/>
          </a:p>
          <a:p>
            <a:pPr lvl="1"/>
            <a:r>
              <a:rPr lang="en-US" dirty="0"/>
              <a:t>Calibration with an aluminum cyclone: </a:t>
            </a:r>
            <a:r>
              <a:rPr lang="en-US" dirty="0">
                <a:solidFill>
                  <a:schemeClr val="accent1"/>
                </a:solidFill>
                <a:hlinkClick r:id="rId2"/>
              </a:rPr>
              <a:t>https://www.youtube.com/watch?v=LqiY2acDIgM</a:t>
            </a:r>
            <a:endParaRPr lang="en-US" dirty="0"/>
          </a:p>
          <a:p>
            <a:pPr lvl="1"/>
            <a:r>
              <a:rPr lang="en-US" dirty="0"/>
              <a:t>Assembly and Collection of silica with cyclones: </a:t>
            </a:r>
            <a:r>
              <a:rPr lang="en-US" dirty="0">
                <a:solidFill>
                  <a:schemeClr val="accent1"/>
                </a:solidFill>
                <a:hlinkClick r:id="rId3"/>
              </a:rPr>
              <a:t>https://www.youtube.com/watch?v=O5knJEGGa7k</a:t>
            </a:r>
            <a:r>
              <a:rPr lang="en-US" dirty="0">
                <a:solidFill>
                  <a:schemeClr val="accent1"/>
                </a:solidFill>
              </a:rPr>
              <a:t> </a:t>
            </a:r>
            <a:endParaRPr lang="en-US" dirty="0"/>
          </a:p>
          <a:p>
            <a:pPr lvl="1"/>
            <a:r>
              <a:rPr lang="en-US" dirty="0"/>
              <a:t>NIOSH Sampling with Aluminum Cyclone: </a:t>
            </a:r>
            <a:r>
              <a:rPr lang="en-US" dirty="0">
                <a:solidFill>
                  <a:schemeClr val="accent1"/>
                </a:solidFill>
                <a:hlinkClick r:id="rId4"/>
              </a:rPr>
              <a:t>https://www.youtube.com/watch?v=9LPzWn9GchQ</a:t>
            </a:r>
            <a:endParaRPr lang="en-US" dirty="0"/>
          </a:p>
          <a:p>
            <a:pPr lvl="1"/>
            <a:r>
              <a:rPr lang="en-US" dirty="0"/>
              <a:t>Parallel Particle Impactor (PPI): </a:t>
            </a:r>
            <a:r>
              <a:rPr lang="en-US" dirty="0">
                <a:solidFill>
                  <a:schemeClr val="accent1"/>
                </a:solidFill>
                <a:hlinkClick r:id="rId5"/>
              </a:rPr>
              <a:t>https://www.youtube.com/watch?v=Mrc7uQC7VAY</a:t>
            </a:r>
            <a:r>
              <a:rPr lang="en-US" dirty="0">
                <a:solidFill>
                  <a:schemeClr val="accent1"/>
                </a:solidFill>
              </a:rPr>
              <a:t> </a:t>
            </a:r>
          </a:p>
          <a:p>
            <a:endParaRPr lang="en-US" dirty="0">
              <a:solidFill>
                <a:schemeClr val="accent1"/>
              </a:solidFill>
            </a:endParaRPr>
          </a:p>
        </p:txBody>
      </p:sp>
      <p:sp>
        <p:nvSpPr>
          <p:cNvPr id="4" name="Slide Number Placeholder 3">
            <a:extLst>
              <a:ext uri="{FF2B5EF4-FFF2-40B4-BE49-F238E27FC236}">
                <a16:creationId xmlns:a16="http://schemas.microsoft.com/office/drawing/2014/main" id="{F2A8B396-C992-3AA7-519D-77AE36AFE508}"/>
              </a:ext>
            </a:extLst>
          </p:cNvPr>
          <p:cNvSpPr>
            <a:spLocks noGrp="1"/>
          </p:cNvSpPr>
          <p:nvPr>
            <p:ph type="sldNum" sz="quarter" idx="10"/>
          </p:nvPr>
        </p:nvSpPr>
        <p:spPr/>
        <p:txBody>
          <a:bodyPr/>
          <a:lstStyle/>
          <a:p>
            <a:fld id="{ED7FD7C4-914D-4FE6-BFE6-A59CC827CFA6}" type="slidenum">
              <a:rPr lang="en-US" smtClean="0"/>
              <a:t>49</a:t>
            </a:fld>
            <a:endParaRPr lang="en-US"/>
          </a:p>
        </p:txBody>
      </p:sp>
    </p:spTree>
    <p:extLst>
      <p:ext uri="{BB962C8B-B14F-4D97-AF65-F5344CB8AC3E}">
        <p14:creationId xmlns:p14="http://schemas.microsoft.com/office/powerpoint/2010/main" val="36286251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Work related respiratory diseases</a:t>
            </a:r>
          </a:p>
        </p:txBody>
      </p:sp>
      <p:sp>
        <p:nvSpPr>
          <p:cNvPr id="3" name="Content Placeholder 2"/>
          <p:cNvSpPr>
            <a:spLocks noGrp="1"/>
          </p:cNvSpPr>
          <p:nvPr>
            <p:ph idx="1"/>
          </p:nvPr>
        </p:nvSpPr>
        <p:spPr>
          <a:xfrm>
            <a:off x="1981200" y="1600201"/>
            <a:ext cx="8229600" cy="3962400"/>
          </a:xfrm>
        </p:spPr>
        <p:txBody>
          <a:bodyPr>
            <a:normAutofit lnSpcReduction="10000"/>
          </a:bodyPr>
          <a:lstStyle/>
          <a:p>
            <a:r>
              <a:rPr lang="en-US" dirty="0"/>
              <a:t>Occupational airborne particles and inhaled cancer-causing agents (i.e. carcinogens) are an important cause of death and disability worldwide</a:t>
            </a:r>
          </a:p>
          <a:p>
            <a:r>
              <a:rPr lang="en-US" dirty="0"/>
              <a:t>Silicosis, lung damage caused by scarring from silica dust, is the world’s oldest known occupational disease (around 400 B.C.) </a:t>
            </a:r>
          </a:p>
        </p:txBody>
      </p:sp>
      <p:sp>
        <p:nvSpPr>
          <p:cNvPr id="6" name="Slide Number Placeholder 5">
            <a:extLst>
              <a:ext uri="{FF2B5EF4-FFF2-40B4-BE49-F238E27FC236}">
                <a16:creationId xmlns:a16="http://schemas.microsoft.com/office/drawing/2014/main" id="{DB7421C9-52CC-E9D1-97FA-8B0C17B51613}"/>
              </a:ext>
            </a:extLst>
          </p:cNvPr>
          <p:cNvSpPr>
            <a:spLocks noGrp="1"/>
          </p:cNvSpPr>
          <p:nvPr>
            <p:ph type="sldNum" sz="quarter" idx="10"/>
          </p:nvPr>
        </p:nvSpPr>
        <p:spPr/>
        <p:txBody>
          <a:bodyPr/>
          <a:lstStyle/>
          <a:p>
            <a:fld id="{ED7FD7C4-914D-4FE6-BFE6-A59CC827CFA6}" type="slidenum">
              <a:rPr lang="en-US" smtClean="0"/>
              <a:t>5</a:t>
            </a:fld>
            <a:endParaRPr lang="en-US"/>
          </a:p>
        </p:txBody>
      </p:sp>
    </p:spTree>
    <p:extLst>
      <p:ext uri="{BB962C8B-B14F-4D97-AF65-F5344CB8AC3E}">
        <p14:creationId xmlns:p14="http://schemas.microsoft.com/office/powerpoint/2010/main" val="370247944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Recommendations</a:t>
            </a:r>
          </a:p>
        </p:txBody>
      </p:sp>
      <p:sp>
        <p:nvSpPr>
          <p:cNvPr id="3" name="Content Placeholder 2"/>
          <p:cNvSpPr>
            <a:spLocks noGrp="1"/>
          </p:cNvSpPr>
          <p:nvPr>
            <p:ph idx="1"/>
          </p:nvPr>
        </p:nvSpPr>
        <p:spPr/>
        <p:txBody>
          <a:bodyPr>
            <a:normAutofit/>
          </a:bodyPr>
          <a:lstStyle/>
          <a:p>
            <a:r>
              <a:rPr lang="en-US" dirty="0"/>
              <a:t>“There can be no intelligent control of the…danger in industry unless it is based on the principle of keeping the air clear from dust and fumes.” – Alice Hamilton</a:t>
            </a:r>
          </a:p>
          <a:p>
            <a:r>
              <a:rPr lang="en-US" dirty="0"/>
              <a:t>Occupational hygiene and air sampling is the backbone of occupational health, driving recommendations</a:t>
            </a:r>
          </a:p>
          <a:p>
            <a:r>
              <a:rPr lang="en-US" dirty="0"/>
              <a:t>WES are often the basis for assessing risk, making recommendations, and instituting controls</a:t>
            </a:r>
          </a:p>
        </p:txBody>
      </p:sp>
      <p:sp>
        <p:nvSpPr>
          <p:cNvPr id="6" name="Slide Number Placeholder 5">
            <a:extLst>
              <a:ext uri="{FF2B5EF4-FFF2-40B4-BE49-F238E27FC236}">
                <a16:creationId xmlns:a16="http://schemas.microsoft.com/office/drawing/2014/main" id="{8E9C3341-1E42-BA26-1672-91ACC362D617}"/>
              </a:ext>
            </a:extLst>
          </p:cNvPr>
          <p:cNvSpPr>
            <a:spLocks noGrp="1"/>
          </p:cNvSpPr>
          <p:nvPr>
            <p:ph type="sldNum" sz="quarter" idx="10"/>
          </p:nvPr>
        </p:nvSpPr>
        <p:spPr/>
        <p:txBody>
          <a:bodyPr/>
          <a:lstStyle/>
          <a:p>
            <a:fld id="{ED7FD7C4-914D-4FE6-BFE6-A59CC827CFA6}" type="slidenum">
              <a:rPr lang="en-US" smtClean="0"/>
              <a:t>50</a:t>
            </a:fld>
            <a:endParaRPr lang="en-US"/>
          </a:p>
        </p:txBody>
      </p:sp>
    </p:spTree>
    <p:extLst>
      <p:ext uri="{BB962C8B-B14F-4D97-AF65-F5344CB8AC3E}">
        <p14:creationId xmlns:p14="http://schemas.microsoft.com/office/powerpoint/2010/main" val="255061513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dirty="0"/>
              <a:t>How do I prevent people from being exposed?</a:t>
            </a:r>
          </a:p>
        </p:txBody>
      </p:sp>
      <p:sp>
        <p:nvSpPr>
          <p:cNvPr id="6" name="Slide Number Placeholder 5">
            <a:extLst>
              <a:ext uri="{FF2B5EF4-FFF2-40B4-BE49-F238E27FC236}">
                <a16:creationId xmlns:a16="http://schemas.microsoft.com/office/drawing/2014/main" id="{27FC4F41-B730-8309-261D-B10EBC18DEB6}"/>
              </a:ext>
            </a:extLst>
          </p:cNvPr>
          <p:cNvSpPr>
            <a:spLocks noGrp="1"/>
          </p:cNvSpPr>
          <p:nvPr>
            <p:ph type="sldNum" sz="quarter" idx="12"/>
          </p:nvPr>
        </p:nvSpPr>
        <p:spPr/>
        <p:txBody>
          <a:bodyPr/>
          <a:lstStyle/>
          <a:p>
            <a:endParaRPr lang="en-US"/>
          </a:p>
          <a:p>
            <a:fld id="{ED7FD7C4-914D-4FE6-BFE6-A59CC827CFA6}" type="slidenum">
              <a:rPr lang="en-US" smtClean="0"/>
              <a:pPr/>
              <a:t>51</a:t>
            </a:fld>
            <a:endParaRPr lang="en-US"/>
          </a:p>
          <a:p>
            <a:endParaRPr lang="en-US" dirty="0"/>
          </a:p>
        </p:txBody>
      </p:sp>
    </p:spTree>
    <p:extLst>
      <p:ext uri="{BB962C8B-B14F-4D97-AF65-F5344CB8AC3E}">
        <p14:creationId xmlns:p14="http://schemas.microsoft.com/office/powerpoint/2010/main" val="154203130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Hierarchy of Controls</a:t>
            </a:r>
          </a:p>
        </p:txBody>
      </p:sp>
      <p:sp>
        <p:nvSpPr>
          <p:cNvPr id="3" name="Content Placeholder 2"/>
          <p:cNvSpPr>
            <a:spLocks noGrp="1"/>
          </p:cNvSpPr>
          <p:nvPr>
            <p:ph idx="1"/>
          </p:nvPr>
        </p:nvSpPr>
        <p:spPr>
          <a:xfrm>
            <a:off x="1981201" y="1676401"/>
            <a:ext cx="3124199" cy="3962399"/>
          </a:xfrm>
        </p:spPr>
        <p:txBody>
          <a:bodyPr>
            <a:normAutofit fontScale="70000" lnSpcReduction="20000"/>
          </a:bodyPr>
          <a:lstStyle/>
          <a:p>
            <a:r>
              <a:rPr lang="en-US" dirty="0"/>
              <a:t>Elimination</a:t>
            </a:r>
          </a:p>
          <a:p>
            <a:r>
              <a:rPr lang="en-US" dirty="0"/>
              <a:t>Substitution</a:t>
            </a:r>
          </a:p>
          <a:p>
            <a:r>
              <a:rPr lang="en-US" dirty="0"/>
              <a:t>Engineering controls</a:t>
            </a:r>
          </a:p>
          <a:p>
            <a:pPr lvl="1"/>
            <a:r>
              <a:rPr lang="en-US" dirty="0" err="1"/>
              <a:t>WWwet</a:t>
            </a:r>
            <a:r>
              <a:rPr lang="en-US" dirty="0"/>
              <a:t> methods</a:t>
            </a:r>
          </a:p>
          <a:p>
            <a:pPr lvl="1"/>
            <a:r>
              <a:rPr lang="en-US" dirty="0"/>
              <a:t>Isolate the process</a:t>
            </a:r>
          </a:p>
          <a:p>
            <a:pPr lvl="1"/>
            <a:r>
              <a:rPr lang="en-US" dirty="0"/>
              <a:t>Isolate the worker</a:t>
            </a:r>
          </a:p>
          <a:p>
            <a:r>
              <a:rPr lang="en-US" dirty="0"/>
              <a:t>Administrative Controls</a:t>
            </a:r>
          </a:p>
          <a:p>
            <a:r>
              <a:rPr lang="en-US" dirty="0"/>
              <a:t>Personal protective equipment </a:t>
            </a:r>
          </a:p>
        </p:txBody>
      </p:sp>
      <p:sp>
        <p:nvSpPr>
          <p:cNvPr id="7" name="Slide Number Placeholder 6">
            <a:extLst>
              <a:ext uri="{FF2B5EF4-FFF2-40B4-BE49-F238E27FC236}">
                <a16:creationId xmlns:a16="http://schemas.microsoft.com/office/drawing/2014/main" id="{0E4054EC-3234-209C-2382-834DCEF19C40}"/>
              </a:ext>
            </a:extLst>
          </p:cNvPr>
          <p:cNvSpPr>
            <a:spLocks noGrp="1"/>
          </p:cNvSpPr>
          <p:nvPr>
            <p:ph type="sldNum" sz="quarter" idx="10"/>
          </p:nvPr>
        </p:nvSpPr>
        <p:spPr/>
        <p:txBody>
          <a:bodyPr/>
          <a:lstStyle/>
          <a:p>
            <a:fld id="{ED7FD7C4-914D-4FE6-BFE6-A59CC827CFA6}" type="slidenum">
              <a:rPr lang="en-US" smtClean="0"/>
              <a:t>52</a:t>
            </a:fld>
            <a:endParaRPr lang="en-US"/>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410200" y="2133600"/>
            <a:ext cx="5007428" cy="3352800"/>
          </a:xfrm>
          <a:prstGeom prst="rect">
            <a:avLst/>
          </a:prstGeom>
        </p:spPr>
      </p:pic>
    </p:spTree>
    <p:extLst>
      <p:ext uri="{BB962C8B-B14F-4D97-AF65-F5344CB8AC3E}">
        <p14:creationId xmlns:p14="http://schemas.microsoft.com/office/powerpoint/2010/main" val="399528880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04680" y="151179"/>
            <a:ext cx="10949120" cy="1143000"/>
          </a:xfrm>
        </p:spPr>
        <p:txBody>
          <a:bodyPr/>
          <a:lstStyle/>
          <a:p>
            <a:r>
              <a:rPr lang="en-US" dirty="0"/>
              <a:t>Elimination or Substitution</a:t>
            </a:r>
          </a:p>
        </p:txBody>
      </p:sp>
      <p:sp>
        <p:nvSpPr>
          <p:cNvPr id="5" name="Content Placeholder 4"/>
          <p:cNvSpPr>
            <a:spLocks noGrp="1"/>
          </p:cNvSpPr>
          <p:nvPr>
            <p:ph idx="1"/>
          </p:nvPr>
        </p:nvSpPr>
        <p:spPr>
          <a:xfrm>
            <a:off x="1828801" y="1417638"/>
            <a:ext cx="6172199" cy="4602162"/>
          </a:xfrm>
        </p:spPr>
        <p:txBody>
          <a:bodyPr>
            <a:normAutofit fontScale="85000" lnSpcReduction="10000"/>
          </a:bodyPr>
          <a:lstStyle/>
          <a:p>
            <a:r>
              <a:rPr lang="en-US" sz="3000" dirty="0"/>
              <a:t>Elimination - Abrasive blasting with sand (sandblasting) has been banned in Australia starting in 1959 in NSW</a:t>
            </a:r>
          </a:p>
          <a:p>
            <a:r>
              <a:rPr lang="en-US" sz="3000" dirty="0"/>
              <a:t>Substitution - with other material for the sand, such as:</a:t>
            </a:r>
          </a:p>
          <a:p>
            <a:pPr lvl="1"/>
            <a:r>
              <a:rPr lang="en-US" dirty="0"/>
              <a:t>Metal beads, steel shot </a:t>
            </a:r>
          </a:p>
          <a:p>
            <a:pPr lvl="1"/>
            <a:r>
              <a:rPr lang="en-US" dirty="0"/>
              <a:t>Chemicals can be used to remove surface coatings</a:t>
            </a:r>
          </a:p>
          <a:p>
            <a:pPr lvl="2"/>
            <a:r>
              <a:rPr lang="en-US" dirty="0"/>
              <a:t>Be aware of the hazards of the chemical</a:t>
            </a:r>
          </a:p>
          <a:p>
            <a:pPr lvl="1"/>
            <a:r>
              <a:rPr lang="en-US" dirty="0"/>
              <a:t>High pressure water </a:t>
            </a:r>
          </a:p>
          <a:p>
            <a:pPr lvl="2"/>
            <a:r>
              <a:rPr lang="en-US" dirty="0"/>
              <a:t>Used in bridge deck refurbishing</a:t>
            </a:r>
          </a:p>
        </p:txBody>
      </p:sp>
      <p:sp>
        <p:nvSpPr>
          <p:cNvPr id="7" name="Slide Number Placeholder 6">
            <a:extLst>
              <a:ext uri="{FF2B5EF4-FFF2-40B4-BE49-F238E27FC236}">
                <a16:creationId xmlns:a16="http://schemas.microsoft.com/office/drawing/2014/main" id="{30B4F040-9E9F-E40F-0769-A94554F57707}"/>
              </a:ext>
            </a:extLst>
          </p:cNvPr>
          <p:cNvSpPr>
            <a:spLocks noGrp="1"/>
          </p:cNvSpPr>
          <p:nvPr>
            <p:ph type="sldNum" sz="quarter" idx="10"/>
          </p:nvPr>
        </p:nvSpPr>
        <p:spPr/>
        <p:txBody>
          <a:bodyPr/>
          <a:lstStyle/>
          <a:p>
            <a:fld id="{ED7FD7C4-914D-4FE6-BFE6-A59CC827CFA6}" type="slidenum">
              <a:rPr lang="en-US" smtClean="0"/>
              <a:t>53</a:t>
            </a:fld>
            <a:endParaRPr lang="en-US"/>
          </a:p>
        </p:txBody>
      </p:sp>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144671" y="2984033"/>
            <a:ext cx="1843566" cy="1395737"/>
          </a:xfrm>
          <a:prstGeom prst="rect">
            <a:avLst/>
          </a:prstGeom>
        </p:spPr>
      </p:pic>
    </p:spTree>
    <p:extLst>
      <p:ext uri="{BB962C8B-B14F-4D97-AF65-F5344CB8AC3E}">
        <p14:creationId xmlns:p14="http://schemas.microsoft.com/office/powerpoint/2010/main" val="82813493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Substitution: Tragedy of the Jeans</a:t>
            </a:r>
          </a:p>
        </p:txBody>
      </p:sp>
      <p:sp>
        <p:nvSpPr>
          <p:cNvPr id="3" name="Content Placeholder 2"/>
          <p:cNvSpPr>
            <a:spLocks noGrp="1"/>
          </p:cNvSpPr>
          <p:nvPr>
            <p:ph idx="1"/>
          </p:nvPr>
        </p:nvSpPr>
        <p:spPr>
          <a:xfrm>
            <a:off x="1981201" y="1600200"/>
            <a:ext cx="4179744" cy="4267200"/>
          </a:xfrm>
        </p:spPr>
        <p:txBody>
          <a:bodyPr>
            <a:normAutofit fontScale="77500" lnSpcReduction="20000"/>
          </a:bodyPr>
          <a:lstStyle/>
          <a:p>
            <a:r>
              <a:rPr lang="en-US" dirty="0"/>
              <a:t>Manufacturers of jeans in Turkey </a:t>
            </a:r>
          </a:p>
          <a:p>
            <a:r>
              <a:rPr lang="en-US" dirty="0"/>
              <a:t>Used sandblasting for a “weathered” look</a:t>
            </a:r>
          </a:p>
          <a:p>
            <a:r>
              <a:rPr lang="en-US" dirty="0"/>
              <a:t>Sand was used to blast jeans without controls</a:t>
            </a:r>
          </a:p>
          <a:p>
            <a:pPr lvl="1"/>
            <a:r>
              <a:rPr lang="en-US" dirty="0"/>
              <a:t>Over 50 workers died </a:t>
            </a:r>
          </a:p>
          <a:p>
            <a:pPr lvl="1"/>
            <a:r>
              <a:rPr lang="en-US" dirty="0"/>
              <a:t>Many more suffered irreversible lung disease </a:t>
            </a:r>
          </a:p>
          <a:p>
            <a:pPr lvl="1"/>
            <a:r>
              <a:rPr lang="en-US" b="1" dirty="0"/>
              <a:t>Could have all been avoided by substitution!</a:t>
            </a:r>
          </a:p>
        </p:txBody>
      </p:sp>
      <p:sp>
        <p:nvSpPr>
          <p:cNvPr id="6" name="Slide Number Placeholder 5">
            <a:extLst>
              <a:ext uri="{FF2B5EF4-FFF2-40B4-BE49-F238E27FC236}">
                <a16:creationId xmlns:a16="http://schemas.microsoft.com/office/drawing/2014/main" id="{B868B4B8-99EC-32EC-43A6-53A04C6968E7}"/>
              </a:ext>
            </a:extLst>
          </p:cNvPr>
          <p:cNvSpPr>
            <a:spLocks noGrp="1"/>
          </p:cNvSpPr>
          <p:nvPr>
            <p:ph type="sldNum" sz="quarter" idx="10"/>
          </p:nvPr>
        </p:nvSpPr>
        <p:spPr/>
        <p:txBody>
          <a:bodyPr/>
          <a:lstStyle/>
          <a:p>
            <a:fld id="{ED7FD7C4-914D-4FE6-BFE6-A59CC827CFA6}" type="slidenum">
              <a:rPr lang="en-US" smtClean="0"/>
              <a:t>54</a:t>
            </a:fld>
            <a:endParaRPr lang="en-US"/>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29400" y="2438400"/>
            <a:ext cx="2716479" cy="174307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6871082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88714"/>
            <a:ext cx="10949120" cy="1143000"/>
          </a:xfrm>
        </p:spPr>
        <p:txBody>
          <a:bodyPr/>
          <a:lstStyle/>
          <a:p>
            <a:r>
              <a:rPr lang="en-US" dirty="0"/>
              <a:t>Engineering Controls </a:t>
            </a:r>
          </a:p>
        </p:txBody>
      </p:sp>
      <p:sp>
        <p:nvSpPr>
          <p:cNvPr id="3" name="Content Placeholder 2"/>
          <p:cNvSpPr>
            <a:spLocks noGrp="1"/>
          </p:cNvSpPr>
          <p:nvPr>
            <p:ph idx="1"/>
          </p:nvPr>
        </p:nvSpPr>
        <p:spPr>
          <a:xfrm>
            <a:off x="1981200" y="1371601"/>
            <a:ext cx="8229600" cy="4525963"/>
          </a:xfrm>
        </p:spPr>
        <p:txBody>
          <a:bodyPr>
            <a:normAutofit fontScale="77500" lnSpcReduction="20000"/>
          </a:bodyPr>
          <a:lstStyle/>
          <a:p>
            <a:r>
              <a:rPr lang="en-US" dirty="0"/>
              <a:t>Change the process to reduce exposure </a:t>
            </a:r>
          </a:p>
          <a:p>
            <a:pPr lvl="1"/>
            <a:r>
              <a:rPr lang="en-US" dirty="0"/>
              <a:t>Retrofitting or purchasing equipment capable of wet methods for cutting, sawing, etc.</a:t>
            </a:r>
          </a:p>
          <a:p>
            <a:r>
              <a:rPr lang="en-US" dirty="0"/>
              <a:t>Enclosing the process to remove the worker from the hazard</a:t>
            </a:r>
          </a:p>
          <a:p>
            <a:pPr lvl="1"/>
            <a:r>
              <a:rPr lang="en-US" dirty="0"/>
              <a:t>Glove box</a:t>
            </a:r>
          </a:p>
          <a:p>
            <a:pPr lvl="1"/>
            <a:r>
              <a:rPr lang="en-US" dirty="0"/>
              <a:t>Covers on conveyor belts</a:t>
            </a:r>
          </a:p>
          <a:p>
            <a:pPr lvl="1"/>
            <a:r>
              <a:rPr lang="en-US" dirty="0"/>
              <a:t>Ventilation</a:t>
            </a:r>
          </a:p>
          <a:p>
            <a:pPr lvl="1"/>
            <a:r>
              <a:rPr lang="en-US" dirty="0"/>
              <a:t>Cabs for construction/mining</a:t>
            </a:r>
            <a:r>
              <a:rPr lang="en-US" dirty="0">
                <a:solidFill>
                  <a:srgbClr val="FF0000"/>
                </a:solidFill>
              </a:rPr>
              <a:t> </a:t>
            </a:r>
            <a:r>
              <a:rPr lang="en-US" dirty="0"/>
              <a:t>equipment</a:t>
            </a:r>
          </a:p>
          <a:p>
            <a:r>
              <a:rPr lang="en-US" altLang="en-US" dirty="0"/>
              <a:t>Visual dust emissions indicate that a control is needed</a:t>
            </a:r>
            <a:endParaRPr lang="en-US" altLang="en-US" strike="sngStrike" dirty="0"/>
          </a:p>
          <a:p>
            <a:r>
              <a:rPr lang="en-US" dirty="0"/>
              <a:t>Engineering controls (primarily wet methods) found to be the most cost-effective silica control strategy in developing and developed countries</a:t>
            </a:r>
          </a:p>
          <a:p>
            <a:endParaRPr lang="en-US" dirty="0"/>
          </a:p>
          <a:p>
            <a:pPr lvl="1"/>
            <a:endParaRPr lang="en-US" dirty="0"/>
          </a:p>
          <a:p>
            <a:pPr lvl="1"/>
            <a:endParaRPr lang="en-US" dirty="0"/>
          </a:p>
          <a:p>
            <a:endParaRPr lang="en-US" dirty="0"/>
          </a:p>
        </p:txBody>
      </p:sp>
      <p:sp>
        <p:nvSpPr>
          <p:cNvPr id="6" name="Slide Number Placeholder 5">
            <a:extLst>
              <a:ext uri="{FF2B5EF4-FFF2-40B4-BE49-F238E27FC236}">
                <a16:creationId xmlns:a16="http://schemas.microsoft.com/office/drawing/2014/main" id="{1A945481-1F47-F698-D659-00B60E6CFEE3}"/>
              </a:ext>
            </a:extLst>
          </p:cNvPr>
          <p:cNvSpPr>
            <a:spLocks noGrp="1"/>
          </p:cNvSpPr>
          <p:nvPr>
            <p:ph type="sldNum" sz="quarter" idx="10"/>
          </p:nvPr>
        </p:nvSpPr>
        <p:spPr/>
        <p:txBody>
          <a:bodyPr/>
          <a:lstStyle/>
          <a:p>
            <a:fld id="{ED7FD7C4-914D-4FE6-BFE6-A59CC827CFA6}" type="slidenum">
              <a:rPr lang="en-US" smtClean="0"/>
              <a:t>55</a:t>
            </a:fld>
            <a:endParaRPr lang="en-US"/>
          </a:p>
        </p:txBody>
      </p:sp>
    </p:spTree>
    <p:extLst>
      <p:ext uri="{BB962C8B-B14F-4D97-AF65-F5344CB8AC3E}">
        <p14:creationId xmlns:p14="http://schemas.microsoft.com/office/powerpoint/2010/main" val="120029571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Engineering controls resources</a:t>
            </a:r>
          </a:p>
        </p:txBody>
      </p:sp>
      <p:sp>
        <p:nvSpPr>
          <p:cNvPr id="5" name="Content Placeholder 4"/>
          <p:cNvSpPr>
            <a:spLocks noGrp="1"/>
          </p:cNvSpPr>
          <p:nvPr>
            <p:ph idx="1"/>
          </p:nvPr>
        </p:nvSpPr>
        <p:spPr/>
        <p:txBody>
          <a:bodyPr>
            <a:normAutofit/>
          </a:bodyPr>
          <a:lstStyle/>
          <a:p>
            <a:r>
              <a:rPr lang="en-US" dirty="0"/>
              <a:t>Some of the most effective and feasible engineering controls are </a:t>
            </a:r>
          </a:p>
          <a:p>
            <a:pPr lvl="1"/>
            <a:r>
              <a:rPr lang="en-US" dirty="0"/>
              <a:t>Wet  Methods (requires Water most effective) </a:t>
            </a:r>
          </a:p>
          <a:p>
            <a:pPr lvl="1"/>
            <a:r>
              <a:rPr lang="en-US" dirty="0"/>
              <a:t>Dry Methods (requires ELECTRICITY)</a:t>
            </a:r>
          </a:p>
          <a:p>
            <a:r>
              <a:rPr lang="en-US" dirty="0"/>
              <a:t>Here is a link to several videos showing engineering controls </a:t>
            </a:r>
          </a:p>
          <a:p>
            <a:pPr marL="0" indent="0">
              <a:buNone/>
            </a:pPr>
            <a:r>
              <a:rPr lang="en-US" dirty="0">
                <a:hlinkClick r:id="rId2"/>
              </a:rPr>
              <a:t>https://www.silica-safe.org/whats-working/controlling-silica-dust-learning-from-each-other</a:t>
            </a:r>
            <a:endParaRPr lang="en-US" dirty="0"/>
          </a:p>
          <a:p>
            <a:pPr marL="0" indent="0">
              <a:buNone/>
            </a:pPr>
            <a:endParaRPr lang="en-US" dirty="0"/>
          </a:p>
          <a:p>
            <a:endParaRPr lang="en-US" dirty="0"/>
          </a:p>
        </p:txBody>
      </p:sp>
      <p:sp>
        <p:nvSpPr>
          <p:cNvPr id="6" name="Slide Number Placeholder 5">
            <a:extLst>
              <a:ext uri="{FF2B5EF4-FFF2-40B4-BE49-F238E27FC236}">
                <a16:creationId xmlns:a16="http://schemas.microsoft.com/office/drawing/2014/main" id="{FD82E9EB-4E3E-38D8-9CF6-D52CF60AD422}"/>
              </a:ext>
            </a:extLst>
          </p:cNvPr>
          <p:cNvSpPr>
            <a:spLocks noGrp="1"/>
          </p:cNvSpPr>
          <p:nvPr>
            <p:ph type="sldNum" sz="quarter" idx="10"/>
          </p:nvPr>
        </p:nvSpPr>
        <p:spPr/>
        <p:txBody>
          <a:bodyPr/>
          <a:lstStyle/>
          <a:p>
            <a:fld id="{ED7FD7C4-914D-4FE6-BFE6-A59CC827CFA6}" type="slidenum">
              <a:rPr lang="en-US" smtClean="0"/>
              <a:t>56</a:t>
            </a:fld>
            <a:endParaRPr lang="en-US"/>
          </a:p>
        </p:txBody>
      </p:sp>
    </p:spTree>
    <p:extLst>
      <p:ext uri="{BB962C8B-B14F-4D97-AF65-F5344CB8AC3E}">
        <p14:creationId xmlns:p14="http://schemas.microsoft.com/office/powerpoint/2010/main" val="303049950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52401"/>
            <a:ext cx="10949120" cy="1143000"/>
          </a:xfrm>
        </p:spPr>
        <p:txBody>
          <a:bodyPr>
            <a:normAutofit/>
          </a:bodyPr>
          <a:lstStyle/>
          <a:p>
            <a:r>
              <a:rPr lang="en-US" sz="4000" dirty="0"/>
              <a:t>Engineering Controls: Wet Methods</a:t>
            </a:r>
          </a:p>
        </p:txBody>
      </p:sp>
      <p:sp>
        <p:nvSpPr>
          <p:cNvPr id="3" name="Content Placeholder 2"/>
          <p:cNvSpPr>
            <a:spLocks noGrp="1"/>
          </p:cNvSpPr>
          <p:nvPr>
            <p:ph idx="1"/>
          </p:nvPr>
        </p:nvSpPr>
        <p:spPr>
          <a:xfrm>
            <a:off x="1981200" y="1295401"/>
            <a:ext cx="8229600" cy="4525963"/>
          </a:xfrm>
        </p:spPr>
        <p:txBody>
          <a:bodyPr>
            <a:normAutofit lnSpcReduction="10000"/>
          </a:bodyPr>
          <a:lstStyle/>
          <a:p>
            <a:r>
              <a:rPr lang="en-US" dirty="0"/>
              <a:t>Wet   methods can significantly reduce exposures, but require pre-planning</a:t>
            </a:r>
          </a:p>
          <a:p>
            <a:pPr lvl="1"/>
            <a:r>
              <a:rPr lang="en-US" dirty="0"/>
              <a:t>Cutting with saws equipped with water basin</a:t>
            </a:r>
          </a:p>
          <a:p>
            <a:pPr lvl="1"/>
            <a:r>
              <a:rPr lang="en-US" dirty="0"/>
              <a:t>Drilling with water pump through the drill stem</a:t>
            </a:r>
          </a:p>
          <a:p>
            <a:pPr lvl="1"/>
            <a:r>
              <a:rPr lang="en-US" dirty="0"/>
              <a:t>Grinding and hammering on pre-wetted surfaces</a:t>
            </a:r>
          </a:p>
          <a:p>
            <a:pPr lvl="1"/>
            <a:r>
              <a:rPr lang="en-US" dirty="0"/>
              <a:t>Fogging or steaming to suppress dust in areas where dust is generated</a:t>
            </a:r>
          </a:p>
          <a:p>
            <a:pPr marL="914400" lvl="2" indent="0">
              <a:buNone/>
            </a:pPr>
            <a:r>
              <a:rPr lang="en-US" dirty="0"/>
              <a:t>water spray misting is important to reduce exposure to smaller particles</a:t>
            </a:r>
          </a:p>
          <a:p>
            <a:pPr lvl="1"/>
            <a:endParaRPr lang="en-US" dirty="0"/>
          </a:p>
        </p:txBody>
      </p:sp>
      <p:sp>
        <p:nvSpPr>
          <p:cNvPr id="6" name="Slide Number Placeholder 5">
            <a:extLst>
              <a:ext uri="{FF2B5EF4-FFF2-40B4-BE49-F238E27FC236}">
                <a16:creationId xmlns:a16="http://schemas.microsoft.com/office/drawing/2014/main" id="{1A20FAD5-977E-B8CA-B757-51BD02D9CBD1}"/>
              </a:ext>
            </a:extLst>
          </p:cNvPr>
          <p:cNvSpPr>
            <a:spLocks noGrp="1"/>
          </p:cNvSpPr>
          <p:nvPr>
            <p:ph type="sldNum" sz="quarter" idx="10"/>
          </p:nvPr>
        </p:nvSpPr>
        <p:spPr/>
        <p:txBody>
          <a:bodyPr/>
          <a:lstStyle/>
          <a:p>
            <a:fld id="{ED7FD7C4-914D-4FE6-BFE6-A59CC827CFA6}" type="slidenum">
              <a:rPr lang="en-US" smtClean="0"/>
              <a:t>57</a:t>
            </a:fld>
            <a:endParaRPr lang="en-US"/>
          </a:p>
        </p:txBody>
      </p:sp>
    </p:spTree>
    <p:extLst>
      <p:ext uri="{BB962C8B-B14F-4D97-AF65-F5344CB8AC3E}">
        <p14:creationId xmlns:p14="http://schemas.microsoft.com/office/powerpoint/2010/main" val="217564514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br>
              <a:rPr lang="en-US" sz="3600" dirty="0"/>
            </a:br>
            <a:r>
              <a:rPr lang="en-US" sz="3600" dirty="0"/>
              <a:t>Engineering Controls: Wet methods</a:t>
            </a:r>
            <a:br>
              <a:rPr lang="en-US" sz="3600" dirty="0"/>
            </a:br>
            <a:endParaRPr lang="en-US" sz="3600" dirty="0"/>
          </a:p>
        </p:txBody>
      </p:sp>
      <p:pic>
        <p:nvPicPr>
          <p:cNvPr id="3074"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971800" y="1798102"/>
            <a:ext cx="2164556" cy="180736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Slide Number Placeholder 8">
            <a:extLst>
              <a:ext uri="{FF2B5EF4-FFF2-40B4-BE49-F238E27FC236}">
                <a16:creationId xmlns:a16="http://schemas.microsoft.com/office/drawing/2014/main" id="{D3ED2913-7C8E-CEE9-8313-5F7DDCC0C28B}"/>
              </a:ext>
            </a:extLst>
          </p:cNvPr>
          <p:cNvSpPr>
            <a:spLocks noGrp="1"/>
          </p:cNvSpPr>
          <p:nvPr>
            <p:ph type="sldNum" sz="quarter" idx="10"/>
          </p:nvPr>
        </p:nvSpPr>
        <p:spPr/>
        <p:txBody>
          <a:bodyPr/>
          <a:lstStyle/>
          <a:p>
            <a:fld id="{ED7FD7C4-914D-4FE6-BFE6-A59CC827CFA6}" type="slidenum">
              <a:rPr lang="en-US" smtClean="0"/>
              <a:t>58</a:t>
            </a:fld>
            <a:endParaRPr lang="en-US"/>
          </a:p>
        </p:txBody>
      </p:sp>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72727" y="1764025"/>
            <a:ext cx="2565838" cy="17716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TextBox 3"/>
          <p:cNvSpPr txBox="1"/>
          <p:nvPr/>
        </p:nvSpPr>
        <p:spPr>
          <a:xfrm>
            <a:off x="3249434" y="3818072"/>
            <a:ext cx="1609287" cy="300082"/>
          </a:xfrm>
          <a:prstGeom prst="rect">
            <a:avLst/>
          </a:prstGeom>
          <a:noFill/>
        </p:spPr>
        <p:txBody>
          <a:bodyPr wrap="none" rtlCol="0">
            <a:spAutoFit/>
          </a:bodyPr>
          <a:lstStyle/>
          <a:p>
            <a:r>
              <a:rPr lang="en-US" sz="1350" dirty="0"/>
              <a:t>Dry sawing concrete</a:t>
            </a:r>
          </a:p>
        </p:txBody>
      </p:sp>
      <p:sp>
        <p:nvSpPr>
          <p:cNvPr id="5" name="TextBox 4"/>
          <p:cNvSpPr txBox="1"/>
          <p:nvPr/>
        </p:nvSpPr>
        <p:spPr>
          <a:xfrm>
            <a:off x="5715000" y="3818072"/>
            <a:ext cx="2943883" cy="507831"/>
          </a:xfrm>
          <a:prstGeom prst="rect">
            <a:avLst/>
          </a:prstGeom>
          <a:noFill/>
        </p:spPr>
        <p:txBody>
          <a:bodyPr wrap="none" rtlCol="0">
            <a:spAutoFit/>
          </a:bodyPr>
          <a:lstStyle/>
          <a:p>
            <a:r>
              <a:rPr lang="en-US" sz="1350" dirty="0"/>
              <a:t>Wet sawing concrete water is added at </a:t>
            </a:r>
          </a:p>
          <a:p>
            <a:pPr algn="ctr"/>
            <a:r>
              <a:rPr lang="en-US" sz="1350" dirty="0"/>
              <a:t>saw blade</a:t>
            </a:r>
          </a:p>
        </p:txBody>
      </p:sp>
      <p:sp>
        <p:nvSpPr>
          <p:cNvPr id="6" name="TextBox 5"/>
          <p:cNvSpPr txBox="1"/>
          <p:nvPr/>
        </p:nvSpPr>
        <p:spPr>
          <a:xfrm>
            <a:off x="3003544" y="4497787"/>
            <a:ext cx="5543550" cy="784830"/>
          </a:xfrm>
          <a:prstGeom prst="rect">
            <a:avLst/>
          </a:prstGeom>
          <a:noFill/>
        </p:spPr>
        <p:txBody>
          <a:bodyPr wrap="square" rtlCol="0">
            <a:spAutoFit/>
          </a:bodyPr>
          <a:lstStyle/>
          <a:p>
            <a:r>
              <a:rPr lang="en-US" sz="1500" dirty="0"/>
              <a:t>Notice puddle at feet of wet saw operator.  It contains the same amount of dust as seen in picture of dry saw operator.  What happens to the dust when puddle dries?</a:t>
            </a:r>
          </a:p>
        </p:txBody>
      </p:sp>
      <p:sp>
        <p:nvSpPr>
          <p:cNvPr id="7" name="TextBox 6"/>
          <p:cNvSpPr txBox="1"/>
          <p:nvPr/>
        </p:nvSpPr>
        <p:spPr>
          <a:xfrm>
            <a:off x="3124200" y="5624150"/>
            <a:ext cx="1034257" cy="219291"/>
          </a:xfrm>
          <a:prstGeom prst="rect">
            <a:avLst/>
          </a:prstGeom>
          <a:noFill/>
        </p:spPr>
        <p:txBody>
          <a:bodyPr wrap="none" rtlCol="0">
            <a:spAutoFit/>
          </a:bodyPr>
          <a:lstStyle/>
          <a:p>
            <a:r>
              <a:rPr lang="en-US" sz="825" dirty="0"/>
              <a:t>Pictures from OSHA</a:t>
            </a:r>
          </a:p>
        </p:txBody>
      </p:sp>
    </p:spTree>
    <p:extLst>
      <p:ext uri="{BB962C8B-B14F-4D97-AF65-F5344CB8AC3E}">
        <p14:creationId xmlns:p14="http://schemas.microsoft.com/office/powerpoint/2010/main" val="89833593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Engineering Controls: Wet methods</a:t>
            </a:r>
          </a:p>
        </p:txBody>
      </p:sp>
      <p:sp>
        <p:nvSpPr>
          <p:cNvPr id="3" name="Content Placeholder 2"/>
          <p:cNvSpPr>
            <a:spLocks noGrp="1"/>
          </p:cNvSpPr>
          <p:nvPr>
            <p:ph idx="1"/>
          </p:nvPr>
        </p:nvSpPr>
        <p:spPr/>
        <p:txBody>
          <a:bodyPr/>
          <a:lstStyle/>
          <a:p>
            <a:r>
              <a:rPr lang="en-US" dirty="0"/>
              <a:t>Here is a video to show some wet methods that might be available in a construction setting: </a:t>
            </a:r>
            <a:r>
              <a:rPr lang="en-US" dirty="0">
                <a:hlinkClick r:id="rId2"/>
              </a:rPr>
              <a:t>https://www.youtube.com/watch?v=f5Ec4TrzN4Y</a:t>
            </a:r>
            <a:r>
              <a:rPr lang="en-US" dirty="0"/>
              <a:t> </a:t>
            </a:r>
          </a:p>
        </p:txBody>
      </p:sp>
      <p:sp>
        <p:nvSpPr>
          <p:cNvPr id="6" name="Slide Number Placeholder 5">
            <a:extLst>
              <a:ext uri="{FF2B5EF4-FFF2-40B4-BE49-F238E27FC236}">
                <a16:creationId xmlns:a16="http://schemas.microsoft.com/office/drawing/2014/main" id="{BFA324BF-F6F2-FC60-866B-5458D092F24F}"/>
              </a:ext>
            </a:extLst>
          </p:cNvPr>
          <p:cNvSpPr>
            <a:spLocks noGrp="1"/>
          </p:cNvSpPr>
          <p:nvPr>
            <p:ph type="sldNum" sz="quarter" idx="10"/>
          </p:nvPr>
        </p:nvSpPr>
        <p:spPr/>
        <p:txBody>
          <a:bodyPr/>
          <a:lstStyle/>
          <a:p>
            <a:fld id="{ED7FD7C4-914D-4FE6-BFE6-A59CC827CFA6}" type="slidenum">
              <a:rPr lang="en-US" smtClean="0"/>
              <a:t>59</a:t>
            </a:fld>
            <a:endParaRPr lang="en-US"/>
          </a:p>
        </p:txBody>
      </p:sp>
    </p:spTree>
    <p:extLst>
      <p:ext uri="{BB962C8B-B14F-4D97-AF65-F5344CB8AC3E}">
        <p14:creationId xmlns:p14="http://schemas.microsoft.com/office/powerpoint/2010/main" val="518106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Danger Sign - Silica Dust Hazard – Safetysigns.com.au">
            <a:extLst>
              <a:ext uri="{FF2B5EF4-FFF2-40B4-BE49-F238E27FC236}">
                <a16:creationId xmlns:a16="http://schemas.microsoft.com/office/drawing/2014/main" id="{33991955-8DF7-F34A-2A6D-BD3040D88E6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24200" y="228600"/>
            <a:ext cx="6096000" cy="6096000"/>
          </a:xfrm>
          <a:prstGeom prst="rect">
            <a:avLst/>
          </a:prstGeom>
          <a:noFill/>
          <a:extLst>
            <a:ext uri="{909E8E84-426E-40DD-AFC4-6F175D3DCCD1}">
              <a14:hiddenFill xmlns:a14="http://schemas.microsoft.com/office/drawing/2010/main">
                <a:solidFill>
                  <a:srgbClr val="FFFFFF"/>
                </a:solidFill>
              </a14:hiddenFill>
            </a:ext>
          </a:extLst>
        </p:spPr>
      </p:pic>
      <p:sp>
        <p:nvSpPr>
          <p:cNvPr id="5" name="Slide Number Placeholder 4">
            <a:extLst>
              <a:ext uri="{FF2B5EF4-FFF2-40B4-BE49-F238E27FC236}">
                <a16:creationId xmlns:a16="http://schemas.microsoft.com/office/drawing/2014/main" id="{96EE55DC-448E-DC25-D707-50EFB5C4538C}"/>
              </a:ext>
            </a:extLst>
          </p:cNvPr>
          <p:cNvSpPr>
            <a:spLocks noGrp="1"/>
          </p:cNvSpPr>
          <p:nvPr>
            <p:ph type="sldNum" sz="quarter" idx="12"/>
          </p:nvPr>
        </p:nvSpPr>
        <p:spPr/>
        <p:txBody>
          <a:bodyPr/>
          <a:lstStyle/>
          <a:p>
            <a:endParaRPr lang="en-US"/>
          </a:p>
          <a:p>
            <a:fld id="{ED7FD7C4-914D-4FE6-BFE6-A59CC827CFA6}" type="slidenum">
              <a:rPr lang="en-US" smtClean="0"/>
              <a:pPr/>
              <a:t>6</a:t>
            </a:fld>
            <a:endParaRPr lang="en-US"/>
          </a:p>
          <a:p>
            <a:endParaRPr lang="en-US" dirty="0"/>
          </a:p>
        </p:txBody>
      </p:sp>
    </p:spTree>
    <p:extLst>
      <p:ext uri="{BB962C8B-B14F-4D97-AF65-F5344CB8AC3E}">
        <p14:creationId xmlns:p14="http://schemas.microsoft.com/office/powerpoint/2010/main" val="216193757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Engineering Controls: Dry Methods	</a:t>
            </a:r>
          </a:p>
        </p:txBody>
      </p:sp>
      <p:sp>
        <p:nvSpPr>
          <p:cNvPr id="3" name="Content Placeholder 2"/>
          <p:cNvSpPr>
            <a:spLocks noGrp="1"/>
          </p:cNvSpPr>
          <p:nvPr>
            <p:ph idx="1"/>
          </p:nvPr>
        </p:nvSpPr>
        <p:spPr/>
        <p:txBody>
          <a:bodyPr>
            <a:normAutofit/>
          </a:bodyPr>
          <a:lstStyle/>
          <a:p>
            <a:r>
              <a:rPr lang="en-US" sz="3000" dirty="0"/>
              <a:t>The most common dry collection method is vacuum dust collection </a:t>
            </a:r>
            <a:r>
              <a:rPr lang="en-US" sz="3000" dirty="0">
                <a:solidFill>
                  <a:srgbClr val="000000"/>
                </a:solidFill>
                <a:latin typeface="Segoe UI" panose="020B0502040204020203" pitchFamily="34" charset="0"/>
              </a:rPr>
              <a:t>and the specific filter required is H class</a:t>
            </a:r>
            <a:r>
              <a:rPr lang="en-US" sz="3000" dirty="0"/>
              <a:t>, but may be more expensive and require electricity.</a:t>
            </a:r>
          </a:p>
          <a:p>
            <a:pPr lvl="1"/>
            <a:r>
              <a:rPr lang="en-US" dirty="0"/>
              <a:t>Cutting with a vacuum system affixed to the saw blade</a:t>
            </a:r>
          </a:p>
          <a:p>
            <a:pPr lvl="1"/>
            <a:r>
              <a:rPr lang="en-US" dirty="0"/>
              <a:t>Drilling with an enclose around where the drill enters the surface</a:t>
            </a:r>
          </a:p>
          <a:p>
            <a:pPr lvl="1"/>
            <a:r>
              <a:rPr lang="en-US" dirty="0"/>
              <a:t>Grinding with a shroud that surrounds the grinding wheel</a:t>
            </a:r>
          </a:p>
          <a:p>
            <a:r>
              <a:rPr lang="en-US" u="sng" dirty="0">
                <a:hlinkClick r:id="rId2"/>
              </a:rPr>
              <a:t>https://www.youtube.com/watch?v=_Ia1zp777Ik</a:t>
            </a:r>
            <a:endParaRPr lang="en-US" dirty="0"/>
          </a:p>
        </p:txBody>
      </p:sp>
      <p:sp>
        <p:nvSpPr>
          <p:cNvPr id="6" name="Slide Number Placeholder 5">
            <a:extLst>
              <a:ext uri="{FF2B5EF4-FFF2-40B4-BE49-F238E27FC236}">
                <a16:creationId xmlns:a16="http://schemas.microsoft.com/office/drawing/2014/main" id="{A850C421-F399-F1A6-2540-82B2BE36C257}"/>
              </a:ext>
            </a:extLst>
          </p:cNvPr>
          <p:cNvSpPr>
            <a:spLocks noGrp="1"/>
          </p:cNvSpPr>
          <p:nvPr>
            <p:ph type="sldNum" sz="quarter" idx="10"/>
          </p:nvPr>
        </p:nvSpPr>
        <p:spPr/>
        <p:txBody>
          <a:bodyPr/>
          <a:lstStyle/>
          <a:p>
            <a:fld id="{ED7FD7C4-914D-4FE6-BFE6-A59CC827CFA6}" type="slidenum">
              <a:rPr lang="en-US" smtClean="0"/>
              <a:t>60</a:t>
            </a:fld>
            <a:endParaRPr lang="en-US"/>
          </a:p>
        </p:txBody>
      </p:sp>
    </p:spTree>
    <p:extLst>
      <p:ext uri="{BB962C8B-B14F-4D97-AF65-F5344CB8AC3E}">
        <p14:creationId xmlns:p14="http://schemas.microsoft.com/office/powerpoint/2010/main" val="261754218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8436" y="274636"/>
            <a:ext cx="10948987" cy="1143000"/>
          </a:xfrm>
        </p:spPr>
        <p:txBody>
          <a:bodyPr>
            <a:normAutofit fontScale="90000"/>
          </a:bodyPr>
          <a:lstStyle/>
          <a:p>
            <a:r>
              <a:rPr lang="en-US" dirty="0"/>
              <a:t>Example of Tool Selection during Concrete Drilling</a:t>
            </a:r>
          </a:p>
        </p:txBody>
      </p:sp>
      <p:sp>
        <p:nvSpPr>
          <p:cNvPr id="4" name="Content Placeholder 3"/>
          <p:cNvSpPr>
            <a:spLocks noGrp="1"/>
          </p:cNvSpPr>
          <p:nvPr>
            <p:ph sz="half" idx="1"/>
          </p:nvPr>
        </p:nvSpPr>
        <p:spPr>
          <a:xfrm>
            <a:off x="1981200" y="1767998"/>
            <a:ext cx="3733800" cy="1920240"/>
          </a:xfrm>
        </p:spPr>
        <p:style>
          <a:lnRef idx="2">
            <a:schemeClr val="dk1"/>
          </a:lnRef>
          <a:fillRef idx="1">
            <a:schemeClr val="lt1"/>
          </a:fillRef>
          <a:effectRef idx="0">
            <a:schemeClr val="dk1"/>
          </a:effectRef>
          <a:fontRef idx="minor">
            <a:schemeClr val="dk1"/>
          </a:fontRef>
        </p:style>
        <p:txBody>
          <a:bodyPr>
            <a:normAutofit fontScale="92500"/>
          </a:bodyPr>
          <a:lstStyle/>
          <a:p>
            <a:r>
              <a:rPr lang="en-US" dirty="0"/>
              <a:t>Wet Methods</a:t>
            </a:r>
          </a:p>
          <a:p>
            <a:r>
              <a:rPr lang="en-US" dirty="0"/>
              <a:t>Pneumatic (powered by compressed air)</a:t>
            </a:r>
          </a:p>
          <a:p>
            <a:r>
              <a:rPr lang="en-US" dirty="0"/>
              <a:t>High exposures</a:t>
            </a:r>
          </a:p>
        </p:txBody>
      </p:sp>
      <p:sp>
        <p:nvSpPr>
          <p:cNvPr id="5" name="Content Placeholder 4"/>
          <p:cNvSpPr>
            <a:spLocks noGrp="1"/>
          </p:cNvSpPr>
          <p:nvPr>
            <p:ph sz="half" idx="2"/>
          </p:nvPr>
        </p:nvSpPr>
        <p:spPr>
          <a:xfrm>
            <a:off x="6172200" y="1767998"/>
            <a:ext cx="3657600" cy="1920240"/>
          </a:xfrm>
        </p:spPr>
        <p:style>
          <a:lnRef idx="2">
            <a:schemeClr val="dk1"/>
          </a:lnRef>
          <a:fillRef idx="1">
            <a:schemeClr val="lt1"/>
          </a:fillRef>
          <a:effectRef idx="0">
            <a:schemeClr val="dk1"/>
          </a:effectRef>
          <a:fontRef idx="minor">
            <a:schemeClr val="dk1"/>
          </a:fontRef>
        </p:style>
        <p:txBody>
          <a:bodyPr>
            <a:normAutofit fontScale="92500"/>
          </a:bodyPr>
          <a:lstStyle/>
          <a:p>
            <a:r>
              <a:rPr lang="en-US" dirty="0"/>
              <a:t>Dry Methods</a:t>
            </a:r>
          </a:p>
          <a:p>
            <a:r>
              <a:rPr lang="en-US" dirty="0"/>
              <a:t>Pneumatic (powered by compressed air)</a:t>
            </a:r>
          </a:p>
          <a:p>
            <a:r>
              <a:rPr lang="en-US" dirty="0"/>
              <a:t>Higher exposures</a:t>
            </a:r>
          </a:p>
        </p:txBody>
      </p:sp>
      <p:sp>
        <p:nvSpPr>
          <p:cNvPr id="10" name="Slide Number Placeholder 9">
            <a:extLst>
              <a:ext uri="{FF2B5EF4-FFF2-40B4-BE49-F238E27FC236}">
                <a16:creationId xmlns:a16="http://schemas.microsoft.com/office/drawing/2014/main" id="{7B4749EC-1869-F619-379C-4682B982DCF0}"/>
              </a:ext>
            </a:extLst>
          </p:cNvPr>
          <p:cNvSpPr>
            <a:spLocks noGrp="1"/>
          </p:cNvSpPr>
          <p:nvPr>
            <p:ph type="sldNum" sz="quarter" idx="12"/>
          </p:nvPr>
        </p:nvSpPr>
        <p:spPr/>
        <p:txBody>
          <a:bodyPr/>
          <a:lstStyle/>
          <a:p>
            <a:fld id="{ED7FD7C4-914D-4FE6-BFE6-A59CC827CFA6}" type="slidenum">
              <a:rPr lang="en-US" smtClean="0"/>
              <a:t>61</a:t>
            </a:fld>
            <a:endParaRPr lang="en-US"/>
          </a:p>
        </p:txBody>
      </p:sp>
      <p:sp>
        <p:nvSpPr>
          <p:cNvPr id="3" name="TextBox 2"/>
          <p:cNvSpPr txBox="1"/>
          <p:nvPr/>
        </p:nvSpPr>
        <p:spPr>
          <a:xfrm>
            <a:off x="1981201" y="4038600"/>
            <a:ext cx="3766457" cy="1661993"/>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marL="285750" indent="-285750">
              <a:buFont typeface="Arial" charset="0"/>
              <a:buChar char="•"/>
            </a:pPr>
            <a:r>
              <a:rPr lang="en-US" sz="2800" dirty="0"/>
              <a:t>Wet Methods</a:t>
            </a:r>
          </a:p>
          <a:p>
            <a:pPr marL="285750" indent="-285750">
              <a:buFont typeface="Arial" charset="0"/>
              <a:buChar char="•"/>
            </a:pPr>
            <a:r>
              <a:rPr lang="en-US" sz="2800" dirty="0"/>
              <a:t>Electric</a:t>
            </a:r>
          </a:p>
          <a:p>
            <a:pPr marL="285750" indent="-285750">
              <a:buFont typeface="Arial" charset="0"/>
              <a:buChar char="•"/>
            </a:pPr>
            <a:r>
              <a:rPr lang="en-US" sz="2800" dirty="0"/>
              <a:t>Lowest exposures</a:t>
            </a:r>
          </a:p>
          <a:p>
            <a:endParaRPr lang="en-US" dirty="0"/>
          </a:p>
        </p:txBody>
      </p:sp>
      <p:sp>
        <p:nvSpPr>
          <p:cNvPr id="6" name="TextBox 5"/>
          <p:cNvSpPr txBox="1"/>
          <p:nvPr/>
        </p:nvSpPr>
        <p:spPr>
          <a:xfrm>
            <a:off x="6172200" y="4071257"/>
            <a:ext cx="3657600" cy="1815882"/>
          </a:xfrm>
          <a:prstGeom prst="rect">
            <a:avLst/>
          </a:prstGeom>
        </p:spPr>
        <p:style>
          <a:lnRef idx="2">
            <a:schemeClr val="dk1"/>
          </a:lnRef>
          <a:fillRef idx="1">
            <a:schemeClr val="lt1"/>
          </a:fillRef>
          <a:effectRef idx="0">
            <a:schemeClr val="dk1"/>
          </a:effectRef>
          <a:fontRef idx="minor">
            <a:schemeClr val="dk1"/>
          </a:fontRef>
        </p:style>
        <p:txBody>
          <a:bodyPr wrap="square" rtlCol="0">
            <a:spAutoFit/>
          </a:bodyPr>
          <a:lstStyle/>
          <a:p>
            <a:pPr marL="285750" indent="-285750">
              <a:buFont typeface="Arial" charset="0"/>
              <a:buChar char="•"/>
            </a:pPr>
            <a:r>
              <a:rPr lang="en-US" sz="2800" dirty="0"/>
              <a:t>Dry Methods</a:t>
            </a:r>
          </a:p>
          <a:p>
            <a:pPr marL="285750" indent="-285750">
              <a:buFont typeface="Arial" charset="0"/>
              <a:buChar char="•"/>
            </a:pPr>
            <a:r>
              <a:rPr lang="en-US" sz="2800" dirty="0"/>
              <a:t>Electric</a:t>
            </a:r>
          </a:p>
          <a:p>
            <a:pPr marL="285750" indent="-285750">
              <a:buFont typeface="Arial" charset="0"/>
              <a:buChar char="•"/>
            </a:pPr>
            <a:r>
              <a:rPr lang="en-US" sz="2800" dirty="0"/>
              <a:t>Higher exposures</a:t>
            </a:r>
          </a:p>
          <a:p>
            <a:endParaRPr lang="en-US" sz="2800" dirty="0"/>
          </a:p>
        </p:txBody>
      </p:sp>
    </p:spTree>
    <p:extLst>
      <p:ext uri="{BB962C8B-B14F-4D97-AF65-F5344CB8AC3E}">
        <p14:creationId xmlns:p14="http://schemas.microsoft.com/office/powerpoint/2010/main" val="2373950322"/>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Engineering Controls: Isolate the Process</a:t>
            </a:r>
          </a:p>
        </p:txBody>
      </p:sp>
      <p:sp>
        <p:nvSpPr>
          <p:cNvPr id="3" name="Content Placeholder 2"/>
          <p:cNvSpPr>
            <a:spLocks noGrp="1"/>
          </p:cNvSpPr>
          <p:nvPr>
            <p:ph idx="1"/>
          </p:nvPr>
        </p:nvSpPr>
        <p:spPr>
          <a:xfrm>
            <a:off x="1905000" y="1676401"/>
            <a:ext cx="5086350" cy="2384013"/>
          </a:xfrm>
        </p:spPr>
        <p:txBody>
          <a:bodyPr>
            <a:normAutofit fontScale="62500" lnSpcReduction="20000"/>
          </a:bodyPr>
          <a:lstStyle/>
          <a:p>
            <a:r>
              <a:rPr lang="en-US" dirty="0"/>
              <a:t>Using a glove box for sandblasting</a:t>
            </a:r>
          </a:p>
          <a:p>
            <a:r>
              <a:rPr lang="en-US" dirty="0"/>
              <a:t>Using covers on conveyor belts and/or lowering the drop heights from conveyor belts</a:t>
            </a:r>
          </a:p>
          <a:p>
            <a:r>
              <a:rPr lang="en-US" altLang="en-US" dirty="0"/>
              <a:t>Enclosure for dumping</a:t>
            </a:r>
          </a:p>
          <a:p>
            <a:pPr lvl="1"/>
            <a:r>
              <a:rPr lang="en-US" altLang="en-US" dirty="0"/>
              <a:t>Ventilation</a:t>
            </a:r>
          </a:p>
          <a:p>
            <a:pPr lvl="1"/>
            <a:r>
              <a:rPr lang="en-US" altLang="en-US" dirty="0"/>
              <a:t>Wetting (1% moisture by weight)</a:t>
            </a:r>
          </a:p>
          <a:p>
            <a:pPr lvl="2"/>
            <a:r>
              <a:rPr lang="en-US" altLang="en-US" dirty="0"/>
              <a:t>Activate with photocell or mechanical switch</a:t>
            </a:r>
          </a:p>
        </p:txBody>
      </p:sp>
      <p:sp>
        <p:nvSpPr>
          <p:cNvPr id="8" name="Slide Number Placeholder 7">
            <a:extLst>
              <a:ext uri="{FF2B5EF4-FFF2-40B4-BE49-F238E27FC236}">
                <a16:creationId xmlns:a16="http://schemas.microsoft.com/office/drawing/2014/main" id="{44975C8A-EE97-82F4-AF9E-66E4C521C269}"/>
              </a:ext>
            </a:extLst>
          </p:cNvPr>
          <p:cNvSpPr>
            <a:spLocks noGrp="1"/>
          </p:cNvSpPr>
          <p:nvPr>
            <p:ph type="sldNum" sz="quarter" idx="10"/>
          </p:nvPr>
        </p:nvSpPr>
        <p:spPr/>
        <p:txBody>
          <a:bodyPr/>
          <a:lstStyle/>
          <a:p>
            <a:fld id="{ED7FD7C4-914D-4FE6-BFE6-A59CC827CFA6}" type="slidenum">
              <a:rPr lang="en-US" smtClean="0"/>
              <a:t>62</a:t>
            </a:fld>
            <a:endParaRPr lang="en-US"/>
          </a:p>
        </p:txBody>
      </p:sp>
      <p:pic>
        <p:nvPicPr>
          <p:cNvPr id="5122" name="Picture 2" descr="C:\Users\Mary\AppData\Local\Microsoft\Windows\Temporary Internet Files\Content.IE5\1HOUUULT\2977622924_e388305c5e_z[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315200" y="1595056"/>
            <a:ext cx="2329096" cy="1833944"/>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50369" y="3886200"/>
            <a:ext cx="2329096" cy="1592544"/>
          </a:xfrm>
          <a:prstGeom prst="rect">
            <a:avLst/>
          </a:prstGeom>
        </p:spPr>
      </p:pic>
      <p:pic>
        <p:nvPicPr>
          <p:cNvPr id="6" name="Picture 6"/>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a:xfrm>
            <a:off x="2594265" y="4148263"/>
            <a:ext cx="3364057" cy="1638046"/>
          </a:xfrm>
          <a:prstGeom prst="rect">
            <a:avLst/>
          </a:prstGeom>
          <a:noFill/>
        </p:spPr>
      </p:pic>
    </p:spTree>
    <p:extLst>
      <p:ext uri="{BB962C8B-B14F-4D97-AF65-F5344CB8AC3E}">
        <p14:creationId xmlns:p14="http://schemas.microsoft.com/office/powerpoint/2010/main" val="422125861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222746"/>
            <a:ext cx="10949120" cy="1143000"/>
          </a:xfrm>
        </p:spPr>
        <p:txBody>
          <a:bodyPr/>
          <a:lstStyle/>
          <a:p>
            <a:r>
              <a:rPr lang="en-US" dirty="0"/>
              <a:t>Administrative Controls </a:t>
            </a:r>
          </a:p>
        </p:txBody>
      </p:sp>
      <p:sp>
        <p:nvSpPr>
          <p:cNvPr id="3" name="Content Placeholder 2"/>
          <p:cNvSpPr>
            <a:spLocks noGrp="1"/>
          </p:cNvSpPr>
          <p:nvPr>
            <p:ph idx="1"/>
          </p:nvPr>
        </p:nvSpPr>
        <p:spPr/>
        <p:txBody>
          <a:bodyPr>
            <a:normAutofit lnSpcReduction="10000"/>
          </a:bodyPr>
          <a:lstStyle/>
          <a:p>
            <a:r>
              <a:rPr lang="en-US" dirty="0"/>
              <a:t>Recommend procedures to:</a:t>
            </a:r>
          </a:p>
          <a:p>
            <a:pPr lvl="1"/>
            <a:r>
              <a:rPr lang="en-US" dirty="0"/>
              <a:t>Perform routine housekeeping to reduce the build up of dust in the work area </a:t>
            </a:r>
          </a:p>
          <a:p>
            <a:pPr lvl="1"/>
            <a:r>
              <a:rPr lang="en-US" dirty="0"/>
              <a:t>Prohibit dry sweeping and implement wet sweeping methods</a:t>
            </a:r>
          </a:p>
          <a:p>
            <a:pPr lvl="1"/>
            <a:r>
              <a:rPr lang="en-US" dirty="0"/>
              <a:t>If services are available, institute a medical monitoring program </a:t>
            </a:r>
          </a:p>
          <a:p>
            <a:pPr lvl="1"/>
            <a:r>
              <a:rPr lang="en-US" dirty="0"/>
              <a:t>In vehicles and mobile equipment, implement windows closed, door seals checked in pre-start and air con operating correctly.</a:t>
            </a:r>
          </a:p>
          <a:p>
            <a:r>
              <a:rPr lang="en-US" dirty="0"/>
              <a:t>Educate and train employees on the hazards of working with RCS</a:t>
            </a:r>
          </a:p>
          <a:p>
            <a:pPr lvl="1"/>
            <a:endParaRPr lang="en-US" dirty="0"/>
          </a:p>
        </p:txBody>
      </p:sp>
      <p:sp>
        <p:nvSpPr>
          <p:cNvPr id="6" name="Slide Number Placeholder 5">
            <a:extLst>
              <a:ext uri="{FF2B5EF4-FFF2-40B4-BE49-F238E27FC236}">
                <a16:creationId xmlns:a16="http://schemas.microsoft.com/office/drawing/2014/main" id="{C6CDBCB3-2AB5-15E9-13E7-5CDE5AF5787E}"/>
              </a:ext>
            </a:extLst>
          </p:cNvPr>
          <p:cNvSpPr>
            <a:spLocks noGrp="1"/>
          </p:cNvSpPr>
          <p:nvPr>
            <p:ph type="sldNum" sz="quarter" idx="10"/>
          </p:nvPr>
        </p:nvSpPr>
        <p:spPr/>
        <p:txBody>
          <a:bodyPr/>
          <a:lstStyle/>
          <a:p>
            <a:fld id="{ED7FD7C4-914D-4FE6-BFE6-A59CC827CFA6}" type="slidenum">
              <a:rPr lang="en-US" smtClean="0"/>
              <a:t>63</a:t>
            </a:fld>
            <a:endParaRPr lang="en-US"/>
          </a:p>
        </p:txBody>
      </p:sp>
    </p:spTree>
    <p:extLst>
      <p:ext uri="{BB962C8B-B14F-4D97-AF65-F5344CB8AC3E}">
        <p14:creationId xmlns:p14="http://schemas.microsoft.com/office/powerpoint/2010/main" val="3124820404"/>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193204"/>
            <a:ext cx="10949120" cy="1143000"/>
          </a:xfrm>
        </p:spPr>
        <p:txBody>
          <a:bodyPr>
            <a:normAutofit/>
          </a:bodyPr>
          <a:lstStyle/>
          <a:p>
            <a:r>
              <a:rPr lang="en-US" dirty="0"/>
              <a:t>Education &amp; Training</a:t>
            </a:r>
          </a:p>
        </p:txBody>
      </p:sp>
      <p:sp>
        <p:nvSpPr>
          <p:cNvPr id="3" name="Content Placeholder 2"/>
          <p:cNvSpPr>
            <a:spLocks noGrp="1"/>
          </p:cNvSpPr>
          <p:nvPr>
            <p:ph idx="1"/>
          </p:nvPr>
        </p:nvSpPr>
        <p:spPr>
          <a:xfrm>
            <a:off x="838200" y="1343358"/>
            <a:ext cx="10972800" cy="4464496"/>
          </a:xfrm>
        </p:spPr>
        <p:txBody>
          <a:bodyPr>
            <a:normAutofit lnSpcReduction="10000"/>
          </a:bodyPr>
          <a:lstStyle/>
          <a:p>
            <a:r>
              <a:rPr lang="en-US" dirty="0"/>
              <a:t>It is important for employees to:</a:t>
            </a:r>
          </a:p>
          <a:p>
            <a:pPr lvl="1"/>
            <a:r>
              <a:rPr lang="en-US" dirty="0"/>
              <a:t>Be informed of the hazards of working with silica</a:t>
            </a:r>
          </a:p>
          <a:p>
            <a:pPr lvl="1"/>
            <a:r>
              <a:rPr lang="en-US" dirty="0"/>
              <a:t>Be able to recognize when the hazard is present</a:t>
            </a:r>
          </a:p>
          <a:p>
            <a:pPr lvl="1"/>
            <a:r>
              <a:rPr lang="en-US" dirty="0"/>
              <a:t>Know how to prevent themselves from being exposed </a:t>
            </a:r>
          </a:p>
          <a:p>
            <a:pPr lvl="1"/>
            <a:r>
              <a:rPr lang="en-US" dirty="0"/>
              <a:t>Know how to operate engineering controls</a:t>
            </a:r>
          </a:p>
          <a:p>
            <a:pPr lvl="1"/>
            <a:r>
              <a:rPr lang="en-US" dirty="0"/>
              <a:t>Be familiar with required PPE and how to wear it</a:t>
            </a:r>
          </a:p>
          <a:p>
            <a:r>
              <a:rPr lang="en-US" dirty="0"/>
              <a:t> The Center for Construction Research and Training has good guidance on silica trainings</a:t>
            </a:r>
          </a:p>
          <a:p>
            <a:pPr lvl="1"/>
            <a:r>
              <a:rPr lang="en-US" dirty="0">
                <a:hlinkClick r:id="rId2"/>
              </a:rPr>
              <a:t>https://www.silica-safe.org/training-and-other-resources</a:t>
            </a:r>
            <a:r>
              <a:rPr lang="en-US" dirty="0"/>
              <a:t> </a:t>
            </a:r>
          </a:p>
        </p:txBody>
      </p:sp>
      <p:sp>
        <p:nvSpPr>
          <p:cNvPr id="6" name="Slide Number Placeholder 5">
            <a:extLst>
              <a:ext uri="{FF2B5EF4-FFF2-40B4-BE49-F238E27FC236}">
                <a16:creationId xmlns:a16="http://schemas.microsoft.com/office/drawing/2014/main" id="{80AC6481-21D4-CDDD-A527-12B944913310}"/>
              </a:ext>
            </a:extLst>
          </p:cNvPr>
          <p:cNvSpPr>
            <a:spLocks noGrp="1"/>
          </p:cNvSpPr>
          <p:nvPr>
            <p:ph type="sldNum" sz="quarter" idx="10"/>
          </p:nvPr>
        </p:nvSpPr>
        <p:spPr/>
        <p:txBody>
          <a:bodyPr/>
          <a:lstStyle/>
          <a:p>
            <a:fld id="{ED7FD7C4-914D-4FE6-BFE6-A59CC827CFA6}" type="slidenum">
              <a:rPr lang="en-US" smtClean="0"/>
              <a:t>64</a:t>
            </a:fld>
            <a:endParaRPr lang="en-US"/>
          </a:p>
        </p:txBody>
      </p:sp>
    </p:spTree>
    <p:extLst>
      <p:ext uri="{BB962C8B-B14F-4D97-AF65-F5344CB8AC3E}">
        <p14:creationId xmlns:p14="http://schemas.microsoft.com/office/powerpoint/2010/main" val="194752720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Personal Protective Equipment (PPE)</a:t>
            </a:r>
          </a:p>
        </p:txBody>
      </p:sp>
      <p:sp>
        <p:nvSpPr>
          <p:cNvPr id="3" name="Text Placeholder 2"/>
          <p:cNvSpPr>
            <a:spLocks noGrp="1"/>
          </p:cNvSpPr>
          <p:nvPr>
            <p:ph type="body" sz="half" idx="1"/>
          </p:nvPr>
        </p:nvSpPr>
        <p:spPr>
          <a:xfrm>
            <a:off x="1828800" y="1219201"/>
            <a:ext cx="6629400" cy="4525963"/>
          </a:xfrm>
        </p:spPr>
        <p:txBody>
          <a:bodyPr>
            <a:normAutofit fontScale="92500"/>
          </a:bodyPr>
          <a:lstStyle/>
          <a:p>
            <a:r>
              <a:rPr lang="en-US" sz="2400" dirty="0"/>
              <a:t>Respirators may be of immediate assistance</a:t>
            </a:r>
          </a:p>
          <a:p>
            <a:pPr lvl="1"/>
            <a:r>
              <a:rPr lang="en-US" sz="2000" dirty="0"/>
              <a:t>Half-face</a:t>
            </a:r>
          </a:p>
          <a:p>
            <a:pPr lvl="1"/>
            <a:r>
              <a:rPr lang="en-US" sz="2000" dirty="0"/>
              <a:t>Full-face</a:t>
            </a:r>
          </a:p>
          <a:p>
            <a:pPr lvl="1"/>
            <a:r>
              <a:rPr lang="en-US" sz="2000" dirty="0"/>
              <a:t>Filtering face piece</a:t>
            </a:r>
          </a:p>
          <a:p>
            <a:r>
              <a:rPr lang="en-US" sz="2400" dirty="0"/>
              <a:t>Respirators are a good method to prevent exposure if engineering controls aren’t in place, but they have limitations, including:</a:t>
            </a:r>
          </a:p>
          <a:p>
            <a:pPr lvl="1"/>
            <a:r>
              <a:rPr lang="en-US" sz="2000" dirty="0"/>
              <a:t>Highly dependent on seal</a:t>
            </a:r>
          </a:p>
          <a:p>
            <a:pPr lvl="1"/>
            <a:r>
              <a:rPr lang="en-US" sz="2000" dirty="0"/>
              <a:t>Require regular change-out</a:t>
            </a:r>
          </a:p>
          <a:p>
            <a:r>
              <a:rPr lang="en-US" sz="2400" dirty="0"/>
              <a:t>Respirators must be fit- tested by an accredited fit- tester to ensure they seal onto the face. </a:t>
            </a:r>
          </a:p>
          <a:p>
            <a:r>
              <a:rPr lang="en-US" sz="2400" dirty="0"/>
              <a:t>Go to RESP-FIT website, </a:t>
            </a:r>
            <a:r>
              <a:rPr lang="en-US" sz="2400" dirty="0">
                <a:hlinkClick r:id="rId3"/>
              </a:rPr>
              <a:t>https://respfit.org.au/</a:t>
            </a:r>
            <a:endParaRPr lang="en-US" sz="2400" dirty="0"/>
          </a:p>
          <a:p>
            <a:endParaRPr lang="en-US" sz="2400" dirty="0"/>
          </a:p>
        </p:txBody>
      </p:sp>
      <p:sp>
        <p:nvSpPr>
          <p:cNvPr id="7" name="Slide Number Placeholder 6">
            <a:extLst>
              <a:ext uri="{FF2B5EF4-FFF2-40B4-BE49-F238E27FC236}">
                <a16:creationId xmlns:a16="http://schemas.microsoft.com/office/drawing/2014/main" id="{1A55C0C5-395E-1C0D-A339-EAC5C09346E8}"/>
              </a:ext>
            </a:extLst>
          </p:cNvPr>
          <p:cNvSpPr>
            <a:spLocks noGrp="1"/>
          </p:cNvSpPr>
          <p:nvPr>
            <p:ph type="sldNum" sz="quarter" idx="12"/>
          </p:nvPr>
        </p:nvSpPr>
        <p:spPr/>
        <p:txBody>
          <a:bodyPr/>
          <a:lstStyle/>
          <a:p>
            <a:pPr>
              <a:defRPr/>
            </a:pPr>
            <a:fld id="{32CA201A-6E82-4B8B-A183-4D1114BFDD25}" type="slidenum">
              <a:rPr lang="en-US" smtClean="0"/>
              <a:pPr>
                <a:defRPr/>
              </a:pPr>
              <a:t>65</a:t>
            </a:fld>
            <a:endParaRPr lang="en-US"/>
          </a:p>
        </p:txBody>
      </p:sp>
      <p:pic>
        <p:nvPicPr>
          <p:cNvPr id="9" name="Picture 8"/>
          <p:cNvPicPr>
            <a:picLocks noChangeAspect="1"/>
          </p:cNvPicPr>
          <p:nvPr/>
        </p:nvPicPr>
        <p:blipFill rotWithShape="1">
          <a:blip r:embed="rId4">
            <a:extLst>
              <a:ext uri="{28A0092B-C50C-407E-A947-70E740481C1C}">
                <a14:useLocalDpi xmlns:a14="http://schemas.microsoft.com/office/drawing/2010/main" val="0"/>
              </a:ext>
            </a:extLst>
          </a:blip>
          <a:srcRect r="75706"/>
          <a:stretch/>
        </p:blipFill>
        <p:spPr>
          <a:xfrm>
            <a:off x="8597728" y="1620459"/>
            <a:ext cx="1613073" cy="1206212"/>
          </a:xfrm>
          <a:prstGeom prst="rect">
            <a:avLst/>
          </a:prstGeom>
        </p:spPr>
      </p:pic>
      <p:pic>
        <p:nvPicPr>
          <p:cNvPr id="10" name="Picture 9"/>
          <p:cNvPicPr>
            <a:picLocks noChangeAspect="1"/>
          </p:cNvPicPr>
          <p:nvPr/>
        </p:nvPicPr>
        <p:blipFill rotWithShape="1">
          <a:blip r:embed="rId5">
            <a:extLst>
              <a:ext uri="{28A0092B-C50C-407E-A947-70E740481C1C}">
                <a14:useLocalDpi xmlns:a14="http://schemas.microsoft.com/office/drawing/2010/main" val="0"/>
              </a:ext>
            </a:extLst>
          </a:blip>
          <a:srcRect t="369" r="76805"/>
          <a:stretch/>
        </p:blipFill>
        <p:spPr>
          <a:xfrm>
            <a:off x="8564427" y="3210719"/>
            <a:ext cx="1613073" cy="1304925"/>
          </a:xfrm>
          <a:prstGeom prst="rect">
            <a:avLst/>
          </a:prstGeom>
        </p:spPr>
      </p:pic>
    </p:spTree>
    <p:extLst>
      <p:ext uri="{BB962C8B-B14F-4D97-AF65-F5344CB8AC3E}">
        <p14:creationId xmlns:p14="http://schemas.microsoft.com/office/powerpoint/2010/main" val="407304285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28600" y="53649"/>
            <a:ext cx="10972800" cy="1143000"/>
          </a:xfrm>
        </p:spPr>
        <p:txBody>
          <a:bodyPr>
            <a:normAutofit/>
          </a:bodyPr>
          <a:lstStyle/>
          <a:p>
            <a:r>
              <a:rPr lang="en-US" dirty="0"/>
              <a:t>Fit Testing of Respirators </a:t>
            </a:r>
          </a:p>
        </p:txBody>
      </p:sp>
      <p:sp>
        <p:nvSpPr>
          <p:cNvPr id="3" name="Text Placeholder 2"/>
          <p:cNvSpPr>
            <a:spLocks noGrp="1"/>
          </p:cNvSpPr>
          <p:nvPr>
            <p:ph type="body" sz="half" idx="1"/>
          </p:nvPr>
        </p:nvSpPr>
        <p:spPr>
          <a:xfrm>
            <a:off x="2209800" y="1371600"/>
            <a:ext cx="5181601" cy="1828800"/>
          </a:xfrm>
        </p:spPr>
        <p:txBody>
          <a:bodyPr>
            <a:normAutofit/>
          </a:bodyPr>
          <a:lstStyle/>
          <a:p>
            <a:pPr marL="0" indent="0">
              <a:buNone/>
            </a:pPr>
            <a:r>
              <a:rPr lang="en-US" sz="2000" dirty="0">
                <a:latin typeface="Calibri" panose="020F0502020204030204" pitchFamily="34" charset="0"/>
                <a:ea typeface="Calibri" panose="020F0502020204030204" pitchFamily="34" charset="0"/>
                <a:cs typeface="Calibri" panose="020F0502020204030204" pitchFamily="34" charset="0"/>
              </a:rPr>
              <a:t>RESP-FIT was established to improve worker health protection of those wearing tight fitting respiratory protective equipment, through reliable respirator fit testing by competent fit testers in Australia</a:t>
            </a:r>
            <a:r>
              <a:rPr lang="en-US" sz="2000" dirty="0">
                <a:solidFill>
                  <a:srgbClr val="808080"/>
                </a:solidFill>
                <a:latin typeface="Calibri" panose="020F0502020204030204" pitchFamily="34" charset="0"/>
                <a:ea typeface="Calibri" panose="020F0502020204030204" pitchFamily="34" charset="0"/>
                <a:cs typeface="Calibri" panose="020F0502020204030204" pitchFamily="34" charset="0"/>
              </a:rPr>
              <a:t>.</a:t>
            </a:r>
            <a:endParaRPr lang="en-US" sz="2000" dirty="0">
              <a:latin typeface="Calibri" panose="020F0502020204030204" pitchFamily="34" charset="0"/>
              <a:ea typeface="Calibri" panose="020F0502020204030204" pitchFamily="34" charset="0"/>
              <a:cs typeface="Calibri" panose="020F0502020204030204" pitchFamily="34" charset="0"/>
            </a:endParaRPr>
          </a:p>
        </p:txBody>
      </p:sp>
      <p:sp>
        <p:nvSpPr>
          <p:cNvPr id="7" name="Slide Number Placeholder 6">
            <a:extLst>
              <a:ext uri="{FF2B5EF4-FFF2-40B4-BE49-F238E27FC236}">
                <a16:creationId xmlns:a16="http://schemas.microsoft.com/office/drawing/2014/main" id="{FCB2362C-9017-ECDC-9C7E-2D6024EFE271}"/>
              </a:ext>
            </a:extLst>
          </p:cNvPr>
          <p:cNvSpPr>
            <a:spLocks noGrp="1"/>
          </p:cNvSpPr>
          <p:nvPr>
            <p:ph type="sldNum" sz="quarter" idx="12"/>
          </p:nvPr>
        </p:nvSpPr>
        <p:spPr/>
        <p:txBody>
          <a:bodyPr/>
          <a:lstStyle/>
          <a:p>
            <a:pPr>
              <a:defRPr/>
            </a:pPr>
            <a:fld id="{32CA201A-6E82-4B8B-A183-4D1114BFDD25}" type="slidenum">
              <a:rPr lang="en-US" smtClean="0"/>
              <a:pPr>
                <a:defRPr/>
              </a:pPr>
              <a:t>66</a:t>
            </a:fld>
            <a:endParaRPr lang="en-US"/>
          </a:p>
        </p:txBody>
      </p:sp>
      <p:pic>
        <p:nvPicPr>
          <p:cNvPr id="11" name="Picture 10">
            <a:extLst>
              <a:ext uri="{FF2B5EF4-FFF2-40B4-BE49-F238E27FC236}">
                <a16:creationId xmlns:a16="http://schemas.microsoft.com/office/drawing/2014/main" id="{DF39B292-18F2-28A5-A5CE-648BB88A151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680898" y="3089608"/>
            <a:ext cx="2196021" cy="2654633"/>
          </a:xfrm>
          <a:prstGeom prst="rect">
            <a:avLst/>
          </a:prstGeom>
        </p:spPr>
      </p:pic>
      <p:pic>
        <p:nvPicPr>
          <p:cNvPr id="1026" name="Picture 2">
            <a:extLst>
              <a:ext uri="{FF2B5EF4-FFF2-40B4-BE49-F238E27FC236}">
                <a16:creationId xmlns:a16="http://schemas.microsoft.com/office/drawing/2014/main" id="{0BBC762C-D5E8-CB42-3B62-14F964520EF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15081" y="3089608"/>
            <a:ext cx="4181477" cy="27876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2685040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can employees do?</a:t>
            </a:r>
          </a:p>
        </p:txBody>
      </p:sp>
      <p:sp>
        <p:nvSpPr>
          <p:cNvPr id="3" name="Text Placeholder 2"/>
          <p:cNvSpPr>
            <a:spLocks noGrp="1"/>
          </p:cNvSpPr>
          <p:nvPr>
            <p:ph type="body" sz="half" idx="1"/>
          </p:nvPr>
        </p:nvSpPr>
        <p:spPr>
          <a:xfrm>
            <a:off x="1981200" y="1600201"/>
            <a:ext cx="8229600" cy="4525963"/>
          </a:xfrm>
        </p:spPr>
        <p:txBody>
          <a:bodyPr>
            <a:normAutofit fontScale="70000" lnSpcReduction="20000"/>
          </a:bodyPr>
          <a:lstStyle/>
          <a:p>
            <a:r>
              <a:rPr lang="en-US" dirty="0"/>
              <a:t>Use all available engineering controls such as blasting cabinets and local exhaust ventilation. </a:t>
            </a:r>
          </a:p>
          <a:p>
            <a:r>
              <a:rPr lang="en-US" dirty="0"/>
              <a:t>Do not use compressed air for cleaning surfaces. </a:t>
            </a:r>
          </a:p>
          <a:p>
            <a:r>
              <a:rPr lang="en-US" dirty="0"/>
              <a:t>Use water sprays, wet methods (e.g. wet spray misting) for cutting, chipping, drilling, sawing, grinding, etc. </a:t>
            </a:r>
          </a:p>
          <a:p>
            <a:r>
              <a:rPr lang="en-US" dirty="0"/>
              <a:t>Substitute non-crystalline silica blasting material. </a:t>
            </a:r>
          </a:p>
          <a:p>
            <a:r>
              <a:rPr lang="en-US" dirty="0"/>
              <a:t>Use respirators approved for protection against silica; if sandblasting, use abrasive blasting respirators. </a:t>
            </a:r>
          </a:p>
          <a:p>
            <a:r>
              <a:rPr lang="en-US" dirty="0"/>
              <a:t>Do not eat, drink or smoke near crystalline silica dust. </a:t>
            </a:r>
          </a:p>
          <a:p>
            <a:r>
              <a:rPr lang="en-US" dirty="0"/>
              <a:t>Wash hands and face before eating, drinking or smoking away from exposure area. </a:t>
            </a:r>
          </a:p>
          <a:p>
            <a:r>
              <a:rPr lang="en-US" dirty="0"/>
              <a:t>Quit smoking</a:t>
            </a:r>
          </a:p>
          <a:p>
            <a:endParaRPr lang="en-US" dirty="0"/>
          </a:p>
        </p:txBody>
      </p:sp>
      <p:sp>
        <p:nvSpPr>
          <p:cNvPr id="7" name="Slide Number Placeholder 6">
            <a:extLst>
              <a:ext uri="{FF2B5EF4-FFF2-40B4-BE49-F238E27FC236}">
                <a16:creationId xmlns:a16="http://schemas.microsoft.com/office/drawing/2014/main" id="{352437F5-C786-3B27-AA16-491FA8053EDD}"/>
              </a:ext>
            </a:extLst>
          </p:cNvPr>
          <p:cNvSpPr>
            <a:spLocks noGrp="1"/>
          </p:cNvSpPr>
          <p:nvPr>
            <p:ph type="sldNum" sz="quarter" idx="12"/>
          </p:nvPr>
        </p:nvSpPr>
        <p:spPr/>
        <p:txBody>
          <a:bodyPr/>
          <a:lstStyle/>
          <a:p>
            <a:pPr>
              <a:defRPr/>
            </a:pPr>
            <a:fld id="{32CA201A-6E82-4B8B-A183-4D1114BFDD25}" type="slidenum">
              <a:rPr lang="en-US" smtClean="0"/>
              <a:pPr>
                <a:defRPr/>
              </a:pPr>
              <a:t>67</a:t>
            </a:fld>
            <a:endParaRPr lang="en-US"/>
          </a:p>
        </p:txBody>
      </p:sp>
    </p:spTree>
    <p:extLst>
      <p:ext uri="{BB962C8B-B14F-4D97-AF65-F5344CB8AC3E}">
        <p14:creationId xmlns:p14="http://schemas.microsoft.com/office/powerpoint/2010/main" val="85929117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Control Banding</a:t>
            </a:r>
          </a:p>
        </p:txBody>
      </p:sp>
      <p:sp>
        <p:nvSpPr>
          <p:cNvPr id="3" name="Content Placeholder 2"/>
          <p:cNvSpPr>
            <a:spLocks noGrp="1"/>
          </p:cNvSpPr>
          <p:nvPr>
            <p:ph idx="1"/>
          </p:nvPr>
        </p:nvSpPr>
        <p:spPr/>
        <p:txBody>
          <a:bodyPr>
            <a:normAutofit fontScale="92500" lnSpcReduction="20000"/>
          </a:bodyPr>
          <a:lstStyle/>
          <a:p>
            <a:r>
              <a:rPr lang="en-US" dirty="0"/>
              <a:t>Control banding is a method that uses </a:t>
            </a:r>
          </a:p>
          <a:p>
            <a:pPr lvl="1"/>
            <a:r>
              <a:rPr lang="en-US" dirty="0"/>
              <a:t>severity of the chemical</a:t>
            </a:r>
          </a:p>
          <a:p>
            <a:pPr lvl="1"/>
            <a:r>
              <a:rPr lang="en-US" dirty="0"/>
              <a:t>quantity of the chemical</a:t>
            </a:r>
          </a:p>
          <a:p>
            <a:pPr lvl="1"/>
            <a:r>
              <a:rPr lang="en-US" dirty="0"/>
              <a:t>likelihood of exposure to the chemical</a:t>
            </a:r>
          </a:p>
          <a:p>
            <a:r>
              <a:rPr lang="en-US" dirty="0"/>
              <a:t>Based on those, control banding recommends a level of exposure control</a:t>
            </a:r>
          </a:p>
          <a:p>
            <a:pPr lvl="1"/>
            <a:r>
              <a:rPr lang="en-US" dirty="0"/>
              <a:t>General ventilation</a:t>
            </a:r>
          </a:p>
          <a:p>
            <a:pPr lvl="1"/>
            <a:r>
              <a:rPr lang="en-US" dirty="0"/>
              <a:t>Engineering controls</a:t>
            </a:r>
          </a:p>
          <a:p>
            <a:pPr lvl="1"/>
            <a:r>
              <a:rPr lang="en-US" dirty="0"/>
              <a:t>Containment</a:t>
            </a:r>
          </a:p>
          <a:p>
            <a:pPr lvl="1"/>
            <a:r>
              <a:rPr lang="en-US" dirty="0"/>
              <a:t>Special</a:t>
            </a:r>
          </a:p>
        </p:txBody>
      </p:sp>
      <p:sp>
        <p:nvSpPr>
          <p:cNvPr id="6" name="Slide Number Placeholder 5">
            <a:extLst>
              <a:ext uri="{FF2B5EF4-FFF2-40B4-BE49-F238E27FC236}">
                <a16:creationId xmlns:a16="http://schemas.microsoft.com/office/drawing/2014/main" id="{6A227D36-B9AD-A662-EAED-778095F67D6F}"/>
              </a:ext>
            </a:extLst>
          </p:cNvPr>
          <p:cNvSpPr>
            <a:spLocks noGrp="1"/>
          </p:cNvSpPr>
          <p:nvPr>
            <p:ph type="sldNum" sz="quarter" idx="10"/>
          </p:nvPr>
        </p:nvSpPr>
        <p:spPr/>
        <p:txBody>
          <a:bodyPr/>
          <a:lstStyle/>
          <a:p>
            <a:fld id="{ED7FD7C4-914D-4FE6-BFE6-A59CC827CFA6}" type="slidenum">
              <a:rPr lang="en-US" smtClean="0"/>
              <a:t>68</a:t>
            </a:fld>
            <a:endParaRPr lang="en-US"/>
          </a:p>
        </p:txBody>
      </p:sp>
    </p:spTree>
    <p:extLst>
      <p:ext uri="{BB962C8B-B14F-4D97-AF65-F5344CB8AC3E}">
        <p14:creationId xmlns:p14="http://schemas.microsoft.com/office/powerpoint/2010/main" val="1441310657"/>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234" y="133594"/>
            <a:ext cx="10949120" cy="1143000"/>
          </a:xfrm>
        </p:spPr>
        <p:txBody>
          <a:bodyPr/>
          <a:lstStyle/>
          <a:p>
            <a:r>
              <a:rPr lang="en-US" dirty="0"/>
              <a:t>Control Banding for Silica</a:t>
            </a:r>
          </a:p>
        </p:txBody>
      </p:sp>
      <p:sp>
        <p:nvSpPr>
          <p:cNvPr id="3" name="Content Placeholder 2"/>
          <p:cNvSpPr>
            <a:spLocks noGrp="1"/>
          </p:cNvSpPr>
          <p:nvPr>
            <p:ph idx="1"/>
          </p:nvPr>
        </p:nvSpPr>
        <p:spPr>
          <a:xfrm>
            <a:off x="609600" y="1276594"/>
            <a:ext cx="10972800" cy="4464496"/>
          </a:xfrm>
        </p:spPr>
        <p:txBody>
          <a:bodyPr>
            <a:normAutofit fontScale="85000" lnSpcReduction="10000"/>
          </a:bodyPr>
          <a:lstStyle/>
          <a:p>
            <a:r>
              <a:rPr lang="en-US" dirty="0"/>
              <a:t>Control banding for silica is typically based on the industry, and recommends controls based on the common tasks in the industry</a:t>
            </a:r>
          </a:p>
          <a:p>
            <a:r>
              <a:rPr lang="en-US" dirty="0"/>
              <a:t>COSHH Essentials. To help employers reduce exposures COSHH created a series of informative guides</a:t>
            </a:r>
          </a:p>
          <a:p>
            <a:pPr lvl="1"/>
            <a:r>
              <a:rPr lang="en-US" dirty="0"/>
              <a:t>COSHH Silica Essentials Direct Advice </a:t>
            </a:r>
            <a:r>
              <a:rPr lang="en-US" dirty="0">
                <a:hlinkClick r:id="rId2"/>
              </a:rPr>
              <a:t>http://www.hse.gov.uk/pubns/guidance/</a:t>
            </a:r>
            <a:endParaRPr lang="en-US" dirty="0"/>
          </a:p>
          <a:p>
            <a:pPr lvl="1"/>
            <a:r>
              <a:rPr lang="en-US" dirty="0"/>
              <a:t>Translated into Spanish by ILO</a:t>
            </a:r>
          </a:p>
          <a:p>
            <a:pPr marL="342900" lvl="1" indent="0">
              <a:buNone/>
            </a:pPr>
            <a:r>
              <a:rPr lang="en-US" dirty="0">
                <a:hlinkClick r:id="rId3"/>
              </a:rPr>
              <a:t>http://www.ilo.org/legacy/spanish/protection/safework/coshh_essentials_silica/index.htm</a:t>
            </a:r>
            <a:endParaRPr lang="en-US" dirty="0"/>
          </a:p>
          <a:p>
            <a:pPr lvl="1"/>
            <a:r>
              <a:rPr lang="en-US" dirty="0"/>
              <a:t>NEPSI (</a:t>
            </a:r>
            <a:r>
              <a:rPr lang="en-US" dirty="0" err="1"/>
              <a:t>Noyau</a:t>
            </a:r>
            <a:r>
              <a:rPr lang="en-US" dirty="0"/>
              <a:t> </a:t>
            </a:r>
            <a:r>
              <a:rPr lang="en-US" dirty="0" err="1"/>
              <a:t>Europeen</a:t>
            </a:r>
            <a:r>
              <a:rPr lang="en-US" dirty="0"/>
              <a:t> pour la </a:t>
            </a:r>
            <a:r>
              <a:rPr lang="en-US" dirty="0" err="1"/>
              <a:t>Silice</a:t>
            </a:r>
            <a:r>
              <a:rPr lang="en-US" dirty="0"/>
              <a:t>) Good Practice Guide</a:t>
            </a:r>
          </a:p>
          <a:p>
            <a:pPr marL="342900" lvl="1" indent="0">
              <a:buNone/>
            </a:pPr>
            <a:r>
              <a:rPr lang="en-US" dirty="0">
                <a:hlinkClick r:id="rId4"/>
              </a:rPr>
              <a:t>https://www.nepsi.eu/good-practice-guide</a:t>
            </a:r>
            <a:endParaRPr lang="en-US" dirty="0"/>
          </a:p>
        </p:txBody>
      </p:sp>
      <p:sp>
        <p:nvSpPr>
          <p:cNvPr id="6" name="Slide Number Placeholder 5">
            <a:extLst>
              <a:ext uri="{FF2B5EF4-FFF2-40B4-BE49-F238E27FC236}">
                <a16:creationId xmlns:a16="http://schemas.microsoft.com/office/drawing/2014/main" id="{44618751-8BA5-7C1D-5534-C51F463E17EE}"/>
              </a:ext>
            </a:extLst>
          </p:cNvPr>
          <p:cNvSpPr>
            <a:spLocks noGrp="1"/>
          </p:cNvSpPr>
          <p:nvPr>
            <p:ph type="sldNum" sz="quarter" idx="10"/>
          </p:nvPr>
        </p:nvSpPr>
        <p:spPr/>
        <p:txBody>
          <a:bodyPr/>
          <a:lstStyle/>
          <a:p>
            <a:fld id="{ED7FD7C4-914D-4FE6-BFE6-A59CC827CFA6}" type="slidenum">
              <a:rPr lang="en-US" smtClean="0"/>
              <a:t>69</a:t>
            </a:fld>
            <a:endParaRPr lang="en-US"/>
          </a:p>
        </p:txBody>
      </p:sp>
    </p:spTree>
    <p:extLst>
      <p:ext uri="{BB962C8B-B14F-4D97-AF65-F5344CB8AC3E}">
        <p14:creationId xmlns:p14="http://schemas.microsoft.com/office/powerpoint/2010/main" val="3471744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What exactly is silica?</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972466661"/>
              </p:ext>
            </p:extLst>
          </p:nvPr>
        </p:nvGraphicFramePr>
        <p:xfrm>
          <a:off x="2667000" y="1905001"/>
          <a:ext cx="7086600" cy="3505199"/>
        </p:xfrm>
        <a:graphic>
          <a:graphicData uri="http://schemas.openxmlformats.org/drawingml/2006/table">
            <a:tbl>
              <a:tblPr firstRow="1" bandRow="1">
                <a:tableStyleId>{5C22544A-7EE6-4342-B048-85BDC9FD1C3A}</a:tableStyleId>
              </a:tblPr>
              <a:tblGrid>
                <a:gridCol w="3543300">
                  <a:extLst>
                    <a:ext uri="{9D8B030D-6E8A-4147-A177-3AD203B41FA5}">
                      <a16:colId xmlns:a16="http://schemas.microsoft.com/office/drawing/2014/main" val="20000"/>
                    </a:ext>
                  </a:extLst>
                </a:gridCol>
                <a:gridCol w="3543300">
                  <a:extLst>
                    <a:ext uri="{9D8B030D-6E8A-4147-A177-3AD203B41FA5}">
                      <a16:colId xmlns:a16="http://schemas.microsoft.com/office/drawing/2014/main" val="20001"/>
                    </a:ext>
                  </a:extLst>
                </a:gridCol>
              </a:tblGrid>
              <a:tr h="543269">
                <a:tc>
                  <a:txBody>
                    <a:bodyPr/>
                    <a:lstStyle/>
                    <a:p>
                      <a:pPr algn="ctr"/>
                      <a:r>
                        <a:rPr lang="en-US" sz="1400" dirty="0"/>
                        <a:t>Word</a:t>
                      </a:r>
                    </a:p>
                  </a:txBody>
                  <a:tcPr marL="68580" marR="68580" marT="34290" marB="34290"/>
                </a:tc>
                <a:tc>
                  <a:txBody>
                    <a:bodyPr/>
                    <a:lstStyle/>
                    <a:p>
                      <a:pPr algn="ctr"/>
                      <a:r>
                        <a:rPr lang="en-US" sz="1400" dirty="0"/>
                        <a:t>Definition</a:t>
                      </a:r>
                    </a:p>
                  </a:txBody>
                  <a:tcPr marL="68580" marR="68580" marT="34290" marB="34290"/>
                </a:tc>
                <a:extLst>
                  <a:ext uri="{0D108BD9-81ED-4DB2-BD59-A6C34878D82A}">
                    <a16:rowId xmlns:a16="http://schemas.microsoft.com/office/drawing/2014/main" val="10000"/>
                  </a:ext>
                </a:extLst>
              </a:tr>
              <a:tr h="543269">
                <a:tc>
                  <a:txBody>
                    <a:bodyPr/>
                    <a:lstStyle/>
                    <a:p>
                      <a:pPr algn="ctr"/>
                      <a:r>
                        <a:rPr lang="en-US" sz="1400" dirty="0"/>
                        <a:t>Silicon (Si)</a:t>
                      </a:r>
                    </a:p>
                  </a:txBody>
                  <a:tcPr marL="68580" marR="68580" marT="34290" marB="34290"/>
                </a:tc>
                <a:tc>
                  <a:txBody>
                    <a:bodyPr/>
                    <a:lstStyle/>
                    <a:p>
                      <a:pPr algn="ctr"/>
                      <a:r>
                        <a:rPr lang="en-US" sz="1400" dirty="0"/>
                        <a:t>Second</a:t>
                      </a:r>
                      <a:r>
                        <a:rPr lang="en-US" sz="1400" baseline="0" dirty="0"/>
                        <a:t> most abundant </a:t>
                      </a:r>
                      <a:r>
                        <a:rPr lang="en-US" sz="1400" dirty="0"/>
                        <a:t>element</a:t>
                      </a:r>
                    </a:p>
                  </a:txBody>
                  <a:tcPr marL="68580" marR="68580" marT="34290" marB="34290"/>
                </a:tc>
                <a:extLst>
                  <a:ext uri="{0D108BD9-81ED-4DB2-BD59-A6C34878D82A}">
                    <a16:rowId xmlns:a16="http://schemas.microsoft.com/office/drawing/2014/main" val="10001"/>
                  </a:ext>
                </a:extLst>
              </a:tr>
              <a:tr h="543269">
                <a:tc>
                  <a:txBody>
                    <a:bodyPr/>
                    <a:lstStyle/>
                    <a:p>
                      <a:pPr algn="ctr"/>
                      <a:r>
                        <a:rPr lang="en-US" sz="1400" dirty="0"/>
                        <a:t>Silica (Si + O</a:t>
                      </a:r>
                      <a:r>
                        <a:rPr lang="en-US" sz="1400" baseline="-25000" dirty="0"/>
                        <a:t>2 </a:t>
                      </a:r>
                      <a:r>
                        <a:rPr lang="en-US" sz="1400" baseline="0" dirty="0"/>
                        <a:t>)</a:t>
                      </a:r>
                      <a:endParaRPr lang="en-US" sz="1400" dirty="0"/>
                    </a:p>
                  </a:txBody>
                  <a:tcPr marL="68580" marR="68580" marT="34290" marB="34290"/>
                </a:tc>
                <a:tc>
                  <a:txBody>
                    <a:bodyPr/>
                    <a:lstStyle/>
                    <a:p>
                      <a:pPr algn="ctr"/>
                      <a:r>
                        <a:rPr lang="en-US" sz="1400" dirty="0"/>
                        <a:t>Combination of silicon and oxygen</a:t>
                      </a:r>
                    </a:p>
                  </a:txBody>
                  <a:tcPr marL="68580" marR="68580" marT="34290" marB="34290"/>
                </a:tc>
                <a:extLst>
                  <a:ext uri="{0D108BD9-81ED-4DB2-BD59-A6C34878D82A}">
                    <a16:rowId xmlns:a16="http://schemas.microsoft.com/office/drawing/2014/main" val="10002"/>
                  </a:ext>
                </a:extLst>
              </a:tr>
              <a:tr h="93769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a:t>Silicates  (Si + O</a:t>
                      </a:r>
                      <a:r>
                        <a:rPr lang="en-US" sz="1400" baseline="-25000" dirty="0"/>
                        <a:t>2 </a:t>
                      </a:r>
                      <a:r>
                        <a:rPr lang="en-US" sz="1400" baseline="0" dirty="0"/>
                        <a:t> + metal)</a:t>
                      </a:r>
                      <a:endParaRPr lang="en-US" sz="1400" dirty="0"/>
                    </a:p>
                  </a:txBody>
                  <a:tcPr marL="68580" marR="68580" marT="34290" marB="34290"/>
                </a:tc>
                <a:tc>
                  <a:txBody>
                    <a:bodyPr/>
                    <a:lstStyle/>
                    <a:p>
                      <a:pPr algn="ctr"/>
                      <a:r>
                        <a:rPr lang="en-US" sz="1400" dirty="0"/>
                        <a:t>Combination of silicon, oxygen and one or more metals</a:t>
                      </a:r>
                    </a:p>
                  </a:txBody>
                  <a:tcPr marL="68580" marR="68580" marT="34290" marB="34290"/>
                </a:tc>
                <a:extLst>
                  <a:ext uri="{0D108BD9-81ED-4DB2-BD59-A6C34878D82A}">
                    <a16:rowId xmlns:a16="http://schemas.microsoft.com/office/drawing/2014/main" val="10003"/>
                  </a:ext>
                </a:extLst>
              </a:tr>
              <a:tr h="937696">
                <a:tc>
                  <a:txBody>
                    <a:bodyPr/>
                    <a:lstStyle/>
                    <a:p>
                      <a:pPr algn="ctr"/>
                      <a:r>
                        <a:rPr lang="en-US" sz="1400" dirty="0"/>
                        <a:t>Silicone</a:t>
                      </a:r>
                    </a:p>
                  </a:txBody>
                  <a:tcPr marL="68580" marR="68580" marT="34290" marB="34290"/>
                </a:tc>
                <a:tc>
                  <a:txBody>
                    <a:bodyPr/>
                    <a:lstStyle/>
                    <a:p>
                      <a:pPr algn="ctr"/>
                      <a:r>
                        <a:rPr lang="en-US" sz="1400" dirty="0"/>
                        <a:t>Synthetic polymer with properties like rubber</a:t>
                      </a:r>
                    </a:p>
                  </a:txBody>
                  <a:tcPr marL="68580" marR="68580" marT="34290" marB="34290"/>
                </a:tc>
                <a:extLst>
                  <a:ext uri="{0D108BD9-81ED-4DB2-BD59-A6C34878D82A}">
                    <a16:rowId xmlns:a16="http://schemas.microsoft.com/office/drawing/2014/main" val="10004"/>
                  </a:ext>
                </a:extLst>
              </a:tr>
            </a:tbl>
          </a:graphicData>
        </a:graphic>
      </p:graphicFrame>
      <p:sp>
        <p:nvSpPr>
          <p:cNvPr id="7" name="Slide Number Placeholder 6">
            <a:extLst>
              <a:ext uri="{FF2B5EF4-FFF2-40B4-BE49-F238E27FC236}">
                <a16:creationId xmlns:a16="http://schemas.microsoft.com/office/drawing/2014/main" id="{62EC6848-785F-73D6-8455-9374659EA6E3}"/>
              </a:ext>
            </a:extLst>
          </p:cNvPr>
          <p:cNvSpPr>
            <a:spLocks noGrp="1"/>
          </p:cNvSpPr>
          <p:nvPr>
            <p:ph type="sldNum" sz="quarter" idx="10"/>
          </p:nvPr>
        </p:nvSpPr>
        <p:spPr/>
        <p:txBody>
          <a:bodyPr/>
          <a:lstStyle/>
          <a:p>
            <a:fld id="{ED7FD7C4-914D-4FE6-BFE6-A59CC827CFA6}" type="slidenum">
              <a:rPr lang="en-US" smtClean="0"/>
              <a:t>7</a:t>
            </a:fld>
            <a:endParaRPr lang="en-US"/>
          </a:p>
        </p:txBody>
      </p:sp>
      <p:sp>
        <p:nvSpPr>
          <p:cNvPr id="3" name="Rectangle 2"/>
          <p:cNvSpPr/>
          <p:nvPr/>
        </p:nvSpPr>
        <p:spPr>
          <a:xfrm>
            <a:off x="3009900" y="2895600"/>
            <a:ext cx="6591300" cy="68580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Tree>
    <p:extLst>
      <p:ext uri="{BB962C8B-B14F-4D97-AF65-F5344CB8AC3E}">
        <p14:creationId xmlns:p14="http://schemas.microsoft.com/office/powerpoint/2010/main" val="149661653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Take Home Messages</a:t>
            </a:r>
          </a:p>
        </p:txBody>
      </p:sp>
      <p:sp>
        <p:nvSpPr>
          <p:cNvPr id="3" name="Text Placeholder 2"/>
          <p:cNvSpPr>
            <a:spLocks noGrp="1"/>
          </p:cNvSpPr>
          <p:nvPr>
            <p:ph idx="1"/>
          </p:nvPr>
        </p:nvSpPr>
        <p:spPr/>
        <p:txBody>
          <a:bodyPr>
            <a:normAutofit/>
          </a:bodyPr>
          <a:lstStyle/>
          <a:p>
            <a:r>
              <a:rPr lang="en-US" sz="2400" dirty="0"/>
              <a:t>Crystalline silica is a mineral found everywhere and airborne</a:t>
            </a:r>
            <a:r>
              <a:rPr lang="en-US" sz="2400" dirty="0">
                <a:solidFill>
                  <a:srgbClr val="FF0000"/>
                </a:solidFill>
              </a:rPr>
              <a:t> </a:t>
            </a:r>
            <a:r>
              <a:rPr lang="en-US" sz="2400" dirty="0"/>
              <a:t>particles are dangerous</a:t>
            </a:r>
          </a:p>
          <a:p>
            <a:r>
              <a:rPr lang="en-US" sz="2400" dirty="0"/>
              <a:t>Cutting, grinding and other activities break down the mineral into small parts and leads to airborne dust</a:t>
            </a:r>
            <a:r>
              <a:rPr lang="en-US" sz="2400" dirty="0">
                <a:solidFill>
                  <a:srgbClr val="FF0000"/>
                </a:solidFill>
              </a:rPr>
              <a:t> </a:t>
            </a:r>
            <a:r>
              <a:rPr lang="en-US" sz="2400" dirty="0"/>
              <a:t>exposure</a:t>
            </a:r>
          </a:p>
          <a:p>
            <a:r>
              <a:rPr lang="en-US" sz="2400" dirty="0"/>
              <a:t>Inhaling very small crystalline silica particles causes multiple diseases, including silicosis, an incurable lung disease that can lead to disability and death</a:t>
            </a:r>
          </a:p>
          <a:p>
            <a:r>
              <a:rPr lang="en-US" sz="2400" dirty="0"/>
              <a:t>Use occupational hygiene air monitoring methods to collect the fine respirable sized dust and compare the respirable crystalline silica exposure to the WES</a:t>
            </a:r>
          </a:p>
          <a:p>
            <a:pPr marL="0" indent="0">
              <a:buNone/>
            </a:pPr>
            <a:endParaRPr lang="en-US" sz="2400" dirty="0"/>
          </a:p>
          <a:p>
            <a:endParaRPr lang="en-US" sz="2400" dirty="0"/>
          </a:p>
        </p:txBody>
      </p:sp>
      <p:sp>
        <p:nvSpPr>
          <p:cNvPr id="6" name="Slide Number Placeholder 5">
            <a:extLst>
              <a:ext uri="{FF2B5EF4-FFF2-40B4-BE49-F238E27FC236}">
                <a16:creationId xmlns:a16="http://schemas.microsoft.com/office/drawing/2014/main" id="{F8563E52-28FE-E6ED-B3F5-F82ABF3DEDBE}"/>
              </a:ext>
            </a:extLst>
          </p:cNvPr>
          <p:cNvSpPr>
            <a:spLocks noGrp="1"/>
          </p:cNvSpPr>
          <p:nvPr>
            <p:ph type="sldNum" sz="quarter" idx="10"/>
          </p:nvPr>
        </p:nvSpPr>
        <p:spPr/>
        <p:txBody>
          <a:bodyPr/>
          <a:lstStyle/>
          <a:p>
            <a:fld id="{ED7FD7C4-914D-4FE6-BFE6-A59CC827CFA6}" type="slidenum">
              <a:rPr lang="en-US" smtClean="0"/>
              <a:t>70</a:t>
            </a:fld>
            <a:endParaRPr lang="en-US"/>
          </a:p>
        </p:txBody>
      </p:sp>
    </p:spTree>
    <p:extLst>
      <p:ext uri="{BB962C8B-B14F-4D97-AF65-F5344CB8AC3E}">
        <p14:creationId xmlns:p14="http://schemas.microsoft.com/office/powerpoint/2010/main" val="227505907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33400" y="151179"/>
            <a:ext cx="10949120" cy="1143000"/>
          </a:xfrm>
        </p:spPr>
        <p:txBody>
          <a:bodyPr/>
          <a:lstStyle/>
          <a:p>
            <a:r>
              <a:rPr lang="en-US" dirty="0"/>
              <a:t>Take Home Messages</a:t>
            </a:r>
          </a:p>
        </p:txBody>
      </p:sp>
      <p:sp>
        <p:nvSpPr>
          <p:cNvPr id="3" name="Text Placeholder 2"/>
          <p:cNvSpPr>
            <a:spLocks noGrp="1"/>
          </p:cNvSpPr>
          <p:nvPr>
            <p:ph idx="1"/>
          </p:nvPr>
        </p:nvSpPr>
        <p:spPr>
          <a:xfrm>
            <a:off x="1981200" y="1166018"/>
            <a:ext cx="8458200" cy="4525963"/>
          </a:xfrm>
        </p:spPr>
        <p:txBody>
          <a:bodyPr/>
          <a:lstStyle/>
          <a:p>
            <a:r>
              <a:rPr lang="en-US" sz="2800" b="1" i="1" dirty="0"/>
              <a:t>Remember, if you working with substances containing crystalline silica - if you can see the dust then you know there is a problem AND if you cannot see the fine dust you may still have a problem</a:t>
            </a:r>
          </a:p>
          <a:p>
            <a:endParaRPr lang="en-US" sz="2800" b="1" i="1" dirty="0"/>
          </a:p>
          <a:p>
            <a:r>
              <a:rPr lang="en-US" sz="2800" dirty="0"/>
              <a:t>Apply the hierarchy of controls to </a:t>
            </a:r>
            <a:r>
              <a:rPr lang="en-US" sz="2800" dirty="0" err="1"/>
              <a:t>minimise</a:t>
            </a:r>
            <a:r>
              <a:rPr lang="en-US" sz="2800" dirty="0"/>
              <a:t> exposures</a:t>
            </a:r>
          </a:p>
          <a:p>
            <a:endParaRPr lang="en-US" sz="2800" dirty="0"/>
          </a:p>
          <a:p>
            <a:r>
              <a:rPr lang="en-US" sz="2800" dirty="0"/>
              <a:t>Keep it wet!!!</a:t>
            </a:r>
          </a:p>
          <a:p>
            <a:endParaRPr lang="en-US" dirty="0"/>
          </a:p>
        </p:txBody>
      </p:sp>
      <p:sp>
        <p:nvSpPr>
          <p:cNvPr id="6" name="Slide Number Placeholder 5">
            <a:extLst>
              <a:ext uri="{FF2B5EF4-FFF2-40B4-BE49-F238E27FC236}">
                <a16:creationId xmlns:a16="http://schemas.microsoft.com/office/drawing/2014/main" id="{4A636A6F-72E7-4FB4-DEA3-587C87C041CF}"/>
              </a:ext>
            </a:extLst>
          </p:cNvPr>
          <p:cNvSpPr>
            <a:spLocks noGrp="1"/>
          </p:cNvSpPr>
          <p:nvPr>
            <p:ph type="sldNum" sz="quarter" idx="10"/>
          </p:nvPr>
        </p:nvSpPr>
        <p:spPr/>
        <p:txBody>
          <a:bodyPr/>
          <a:lstStyle/>
          <a:p>
            <a:fld id="{ED7FD7C4-914D-4FE6-BFE6-A59CC827CFA6}" type="slidenum">
              <a:rPr lang="en-US" smtClean="0"/>
              <a:t>71</a:t>
            </a:fld>
            <a:endParaRPr lang="en-US"/>
          </a:p>
        </p:txBody>
      </p:sp>
    </p:spTree>
    <p:extLst>
      <p:ext uri="{BB962C8B-B14F-4D97-AF65-F5344CB8AC3E}">
        <p14:creationId xmlns:p14="http://schemas.microsoft.com/office/powerpoint/2010/main" val="3579959654"/>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8C0D11-EFDF-39B6-D0F0-1ADFB96250B8}"/>
              </a:ext>
            </a:extLst>
          </p:cNvPr>
          <p:cNvSpPr>
            <a:spLocks noGrp="1"/>
          </p:cNvSpPr>
          <p:nvPr>
            <p:ph type="title"/>
          </p:nvPr>
        </p:nvSpPr>
        <p:spPr/>
        <p:txBody>
          <a:bodyPr/>
          <a:lstStyle/>
          <a:p>
            <a:r>
              <a:rPr lang="en-US" altLang="en-US" dirty="0"/>
              <a:t>QUESTIONS/COMMENTS</a:t>
            </a:r>
            <a:endParaRPr lang="en-GB" dirty="0"/>
          </a:p>
        </p:txBody>
      </p:sp>
      <p:sp>
        <p:nvSpPr>
          <p:cNvPr id="4" name="Slide Number Placeholder 3">
            <a:extLst>
              <a:ext uri="{FF2B5EF4-FFF2-40B4-BE49-F238E27FC236}">
                <a16:creationId xmlns:a16="http://schemas.microsoft.com/office/drawing/2014/main" id="{029B1B08-B547-E955-E1B1-F3D1D0B25180}"/>
              </a:ext>
            </a:extLst>
          </p:cNvPr>
          <p:cNvSpPr>
            <a:spLocks noGrp="1"/>
          </p:cNvSpPr>
          <p:nvPr>
            <p:ph type="sldNum" sz="quarter" idx="10"/>
          </p:nvPr>
        </p:nvSpPr>
        <p:spPr/>
        <p:txBody>
          <a:bodyPr/>
          <a:lstStyle/>
          <a:p>
            <a:fld id="{ED7FD7C4-914D-4FE6-BFE6-A59CC827CFA6}" type="slidenum">
              <a:rPr lang="en-US" smtClean="0"/>
              <a:t>72</a:t>
            </a:fld>
            <a:endParaRPr lang="en-US"/>
          </a:p>
        </p:txBody>
      </p:sp>
      <p:pic>
        <p:nvPicPr>
          <p:cNvPr id="5" name="Content Placeholder 5">
            <a:extLst>
              <a:ext uri="{FF2B5EF4-FFF2-40B4-BE49-F238E27FC236}">
                <a16:creationId xmlns:a16="http://schemas.microsoft.com/office/drawing/2014/main" id="{E66DA17C-72B8-EFBC-762B-FAA39DBF006B}"/>
              </a:ext>
            </a:extLst>
          </p:cNvPr>
          <p:cNvPicPr>
            <a:picLocks noGrp="1" noChangeAspect="1"/>
          </p:cNvPicPr>
          <p:nvPr>
            <p:ph idx="1"/>
          </p:nvPr>
        </p:nvPicPr>
        <p:blipFill>
          <a:blip r:embed="rId2"/>
          <a:stretch>
            <a:fillRect/>
          </a:stretch>
        </p:blipFill>
        <p:spPr>
          <a:xfrm>
            <a:off x="3581400" y="1600200"/>
            <a:ext cx="4022934" cy="4351338"/>
          </a:xfrm>
        </p:spPr>
      </p:pic>
    </p:spTree>
    <p:extLst>
      <p:ext uri="{BB962C8B-B14F-4D97-AF65-F5344CB8AC3E}">
        <p14:creationId xmlns:p14="http://schemas.microsoft.com/office/powerpoint/2010/main" val="191363285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Forms of silica</a:t>
            </a:r>
          </a:p>
        </p:txBody>
      </p:sp>
      <p:pic>
        <p:nvPicPr>
          <p:cNvPr id="4" name="Content Placeholder 3"/>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3078692" y="1600201"/>
            <a:ext cx="6034617" cy="4267200"/>
          </a:xfrm>
        </p:spPr>
      </p:pic>
      <p:sp>
        <p:nvSpPr>
          <p:cNvPr id="6" name="Slide Number Placeholder 5">
            <a:extLst>
              <a:ext uri="{FF2B5EF4-FFF2-40B4-BE49-F238E27FC236}">
                <a16:creationId xmlns:a16="http://schemas.microsoft.com/office/drawing/2014/main" id="{45AB75BB-7A85-EC0B-20D0-BD1008B5907C}"/>
              </a:ext>
            </a:extLst>
          </p:cNvPr>
          <p:cNvSpPr>
            <a:spLocks noGrp="1"/>
          </p:cNvSpPr>
          <p:nvPr>
            <p:ph type="sldNum" sz="quarter" idx="10"/>
          </p:nvPr>
        </p:nvSpPr>
        <p:spPr/>
        <p:txBody>
          <a:bodyPr/>
          <a:lstStyle/>
          <a:p>
            <a:fld id="{ED7FD7C4-914D-4FE6-BFE6-A59CC827CFA6}" type="slidenum">
              <a:rPr lang="en-US" smtClean="0"/>
              <a:t>8</a:t>
            </a:fld>
            <a:endParaRPr lang="en-US"/>
          </a:p>
        </p:txBody>
      </p:sp>
    </p:spTree>
    <p:extLst>
      <p:ext uri="{BB962C8B-B14F-4D97-AF65-F5344CB8AC3E}">
        <p14:creationId xmlns:p14="http://schemas.microsoft.com/office/powerpoint/2010/main" val="15852992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638801" y="1237567"/>
            <a:ext cx="726481" cy="646331"/>
          </a:xfrm>
          <a:prstGeom prst="rect">
            <a:avLst/>
          </a:prstGeom>
          <a:noFill/>
          <a:ln w="28575">
            <a:solidFill>
              <a:schemeClr val="tx1"/>
            </a:solidFill>
          </a:ln>
        </p:spPr>
        <p:txBody>
          <a:bodyPr wrap="none" rtlCol="0">
            <a:spAutoFit/>
          </a:bodyPr>
          <a:lstStyle/>
          <a:p>
            <a:r>
              <a:rPr lang="en-US" b="1" dirty="0"/>
              <a:t>Silica</a:t>
            </a:r>
          </a:p>
          <a:p>
            <a:r>
              <a:rPr lang="en-US" b="1" dirty="0"/>
              <a:t>Si + O</a:t>
            </a:r>
          </a:p>
        </p:txBody>
      </p:sp>
      <p:sp>
        <p:nvSpPr>
          <p:cNvPr id="6" name="TextBox 5"/>
          <p:cNvSpPr txBox="1"/>
          <p:nvPr/>
        </p:nvSpPr>
        <p:spPr>
          <a:xfrm>
            <a:off x="3962401" y="1631696"/>
            <a:ext cx="1158843" cy="646331"/>
          </a:xfrm>
          <a:prstGeom prst="rect">
            <a:avLst/>
          </a:prstGeom>
          <a:noFill/>
          <a:ln w="28575">
            <a:solidFill>
              <a:schemeClr val="tx1"/>
            </a:solidFill>
          </a:ln>
        </p:spPr>
        <p:txBody>
          <a:bodyPr wrap="none" rtlCol="0">
            <a:spAutoFit/>
          </a:bodyPr>
          <a:lstStyle/>
          <a:p>
            <a:pPr algn="ctr"/>
            <a:r>
              <a:rPr lang="en-US" b="1" dirty="0"/>
              <a:t>crystalline</a:t>
            </a:r>
          </a:p>
          <a:p>
            <a:pPr algn="ctr"/>
            <a:r>
              <a:rPr lang="en-US" b="1" dirty="0"/>
              <a:t>silica</a:t>
            </a:r>
          </a:p>
        </p:txBody>
      </p:sp>
      <p:sp>
        <p:nvSpPr>
          <p:cNvPr id="7" name="TextBox 6"/>
          <p:cNvSpPr txBox="1"/>
          <p:nvPr/>
        </p:nvSpPr>
        <p:spPr>
          <a:xfrm>
            <a:off x="6692562" y="1972133"/>
            <a:ext cx="1258678" cy="646331"/>
          </a:xfrm>
          <a:prstGeom prst="rect">
            <a:avLst/>
          </a:prstGeom>
          <a:noFill/>
          <a:ln w="12700">
            <a:solidFill>
              <a:schemeClr val="tx1"/>
            </a:solidFill>
          </a:ln>
        </p:spPr>
        <p:txBody>
          <a:bodyPr wrap="none" rtlCol="0">
            <a:spAutoFit/>
          </a:bodyPr>
          <a:lstStyle/>
          <a:p>
            <a:pPr algn="ctr"/>
            <a:r>
              <a:rPr lang="en-US" dirty="0"/>
              <a:t>amorphous</a:t>
            </a:r>
          </a:p>
          <a:p>
            <a:pPr algn="ctr"/>
            <a:r>
              <a:rPr lang="en-US" dirty="0"/>
              <a:t>Silica</a:t>
            </a:r>
          </a:p>
        </p:txBody>
      </p:sp>
      <p:cxnSp>
        <p:nvCxnSpPr>
          <p:cNvPr id="15" name="Straight Arrow Connector 14"/>
          <p:cNvCxnSpPr/>
          <p:nvPr/>
        </p:nvCxnSpPr>
        <p:spPr>
          <a:xfrm flipH="1">
            <a:off x="5168367" y="1404418"/>
            <a:ext cx="445662" cy="22727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a:endCxn id="7" idx="0"/>
          </p:cNvCxnSpPr>
          <p:nvPr/>
        </p:nvCxnSpPr>
        <p:spPr>
          <a:xfrm>
            <a:off x="6379873" y="1341430"/>
            <a:ext cx="942029" cy="63070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pic>
        <p:nvPicPr>
          <p:cNvPr id="40" name="Content Placeholder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114800" y="3007786"/>
            <a:ext cx="3550720" cy="2663040"/>
          </a:xfrm>
          <a:prstGeom prst="rect">
            <a:avLst/>
          </a:prstGeom>
        </p:spPr>
      </p:pic>
      <p:sp>
        <p:nvSpPr>
          <p:cNvPr id="2" name="Title 1"/>
          <p:cNvSpPr>
            <a:spLocks noGrp="1"/>
          </p:cNvSpPr>
          <p:nvPr>
            <p:ph type="title"/>
          </p:nvPr>
        </p:nvSpPr>
        <p:spPr/>
        <p:txBody>
          <a:bodyPr/>
          <a:lstStyle/>
          <a:p>
            <a:r>
              <a:rPr lang="en-US" dirty="0"/>
              <a:t>Types of silica dust in air</a:t>
            </a:r>
          </a:p>
        </p:txBody>
      </p:sp>
      <p:sp>
        <p:nvSpPr>
          <p:cNvPr id="8" name="Slide Number Placeholder 7">
            <a:extLst>
              <a:ext uri="{FF2B5EF4-FFF2-40B4-BE49-F238E27FC236}">
                <a16:creationId xmlns:a16="http://schemas.microsoft.com/office/drawing/2014/main" id="{AABAC394-9787-3593-E468-ECB969CA2743}"/>
              </a:ext>
            </a:extLst>
          </p:cNvPr>
          <p:cNvSpPr>
            <a:spLocks noGrp="1"/>
          </p:cNvSpPr>
          <p:nvPr>
            <p:ph type="sldNum" sz="quarter" idx="10"/>
          </p:nvPr>
        </p:nvSpPr>
        <p:spPr/>
        <p:txBody>
          <a:bodyPr/>
          <a:lstStyle/>
          <a:p>
            <a:fld id="{ED7FD7C4-914D-4FE6-BFE6-A59CC827CFA6}" type="slidenum">
              <a:rPr lang="en-US" smtClean="0"/>
              <a:t>9</a:t>
            </a:fld>
            <a:endParaRPr lang="en-US"/>
          </a:p>
        </p:txBody>
      </p:sp>
    </p:spTree>
    <p:extLst>
      <p:ext uri="{BB962C8B-B14F-4D97-AF65-F5344CB8AC3E}">
        <p14:creationId xmlns:p14="http://schemas.microsoft.com/office/powerpoint/2010/main" val="4174051612"/>
      </p:ext>
    </p:extLst>
  </p:cSld>
  <p:clrMapOvr>
    <a:masterClrMapping/>
  </p:clrMapOvr>
</p:sld>
</file>

<file path=ppt/theme/theme1.xml><?xml version="1.0" encoding="utf-8"?>
<a:theme xmlns:a="http://schemas.openxmlformats.org/drawingml/2006/main" name="OHTA accreditation template">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HTA accreditation template.pot  -  Compatibility Mode" id="{44648889-B7F5-4250-A72B-82AD734C8823}" vid="{DC86755C-60A9-4512-AB8F-81B133908A92}"/>
    </a:ext>
  </a:extLst>
</a:theme>
</file>

<file path=ppt/theme/theme2.xml><?xml version="1.0" encoding="utf-8"?>
<a:theme xmlns:a="http://schemas.openxmlformats.org/drawingml/2006/main" name="1_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HTA accreditation template.pot  -  Compatibility Mode" id="{44648889-B7F5-4250-A72B-82AD734C8823}" vid="{B810AF8D-B832-4F12-B831-258EE341DAD9}"/>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9F0C3F1736AAA4D8E3360DC28F645C6" ma:contentTypeVersion="18" ma:contentTypeDescription="Create a new document." ma:contentTypeScope="" ma:versionID="6b1a4df231fb9efd433c01a464e0a417">
  <xsd:schema xmlns:xsd="http://www.w3.org/2001/XMLSchema" xmlns:xs="http://www.w3.org/2001/XMLSchema" xmlns:p="http://schemas.microsoft.com/office/2006/metadata/properties" xmlns:ns2="27b3518e-617e-4da1-8c5e-7cd7bd504a43" xmlns:ns3="17ee7bd5-2a8f-458e-a761-341355a88593" targetNamespace="http://schemas.microsoft.com/office/2006/metadata/properties" ma:root="true" ma:fieldsID="e52fdf026c0020ef1c4694b9a7db0396" ns2:_="" ns3:_="">
    <xsd:import namespace="27b3518e-617e-4da1-8c5e-7cd7bd504a43"/>
    <xsd:import namespace="17ee7bd5-2a8f-458e-a761-341355a88593"/>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ServiceAutoTags" minOccurs="0"/>
                <xsd:element ref="ns2:MediaLengthInSeconds" minOccurs="0"/>
                <xsd:element ref="ns2:MediaServiceAutoKeyPoints" minOccurs="0"/>
                <xsd:element ref="ns2:MediaServiceKeyPoints" minOccurs="0"/>
                <xsd:element ref="ns2:MediaServiceGenerationTime" minOccurs="0"/>
                <xsd:element ref="ns2:MediaServiceEventHashCode" minOccurs="0"/>
                <xsd:element ref="ns2:MediaServiceOCR" minOccurs="0"/>
                <xsd:element ref="ns2:MediaServiceLocation" minOccurs="0"/>
                <xsd:element ref="ns3:SharedWithUsers" minOccurs="0"/>
                <xsd:element ref="ns3:SharedWithDetails"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7b3518e-617e-4da1-8c5e-7cd7bd504a4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LengthInSeconds" ma:index="12" nillable="true" ma:displayName="MediaLengthInSeconds" ma:hidden="true" ma:internalName="MediaLengthInSeconds" ma:readOnly="true">
      <xsd:simpleType>
        <xsd:restriction base="dms:Unknown"/>
      </xsd:simpleType>
    </xsd:element>
    <xsd:element name="MediaServiceAutoKeyPoints" ma:index="13" nillable="true" ma:displayName="MediaServiceAutoKeyPoints" ma:hidden="true" ma:internalName="MediaServiceAutoKeyPoints" ma:readOnly="true">
      <xsd:simpleType>
        <xsd:restriction base="dms:Note"/>
      </xsd:simpleType>
    </xsd:element>
    <xsd:element name="MediaServiceKeyPoints" ma:index="14" nillable="true" ma:displayName="KeyPoints" ma:internalName="MediaServiceKeyPoints"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3d0e8a6f-e39c-4954-8407-165652a1ae86"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17ee7bd5-2a8f-458e-a761-341355a88593" elementFormDefault="qualified">
    <xsd:import namespace="http://schemas.microsoft.com/office/2006/documentManagement/types"/>
    <xsd:import namespace="http://schemas.microsoft.com/office/infopath/2007/PartnerControls"/>
    <xsd:element name="SharedWithUsers" ma:index="19"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0"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5f2429b7-36c2-4476-a5de-b9c11f874a87}" ma:internalName="TaxCatchAll" ma:showField="CatchAllData" ma:web="17ee7bd5-2a8f-458e-a761-341355a8859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27b3518e-617e-4da1-8c5e-7cd7bd504a43">
      <Terms xmlns="http://schemas.microsoft.com/office/infopath/2007/PartnerControls"/>
    </lcf76f155ced4ddcb4097134ff3c332f>
    <TaxCatchAll xmlns="17ee7bd5-2a8f-458e-a761-341355a88593" xsi:nil="true"/>
  </documentManagement>
</p:properties>
</file>

<file path=customXml/itemProps1.xml><?xml version="1.0" encoding="utf-8"?>
<ds:datastoreItem xmlns:ds="http://schemas.openxmlformats.org/officeDocument/2006/customXml" ds:itemID="{9F78B51D-9111-489E-9C61-573478F4734E}"/>
</file>

<file path=customXml/itemProps2.xml><?xml version="1.0" encoding="utf-8"?>
<ds:datastoreItem xmlns:ds="http://schemas.openxmlformats.org/officeDocument/2006/customXml" ds:itemID="{E27AEC76-9AC4-4D0C-912F-6076D18E0F90}"/>
</file>

<file path=customXml/itemProps3.xml><?xml version="1.0" encoding="utf-8"?>
<ds:datastoreItem xmlns:ds="http://schemas.openxmlformats.org/officeDocument/2006/customXml" ds:itemID="{1852258D-DC57-4CE7-A947-45BF0A0D18BA}"/>
</file>

<file path=docProps/app.xml><?xml version="1.0" encoding="utf-8"?>
<Properties xmlns="http://schemas.openxmlformats.org/officeDocument/2006/extended-properties" xmlns:vt="http://schemas.openxmlformats.org/officeDocument/2006/docPropsVTypes">
  <Template>OHTA accreditation template</Template>
  <TotalTime>0</TotalTime>
  <Words>3715</Words>
  <Application>Microsoft Office PowerPoint</Application>
  <PresentationFormat>Widescreen</PresentationFormat>
  <Paragraphs>624</Paragraphs>
  <Slides>72</Slides>
  <Notes>41</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72</vt:i4>
      </vt:variant>
    </vt:vector>
  </HeadingPairs>
  <TitlesOfParts>
    <vt:vector size="77" baseType="lpstr">
      <vt:lpstr>Arial</vt:lpstr>
      <vt:lpstr>Calibri</vt:lpstr>
      <vt:lpstr>Segoe UI</vt:lpstr>
      <vt:lpstr>OHTA accreditation template</vt:lpstr>
      <vt:lpstr>1_Default Design</vt:lpstr>
      <vt:lpstr>Silica Hazard Awareness</vt:lpstr>
      <vt:lpstr>Objectives</vt:lpstr>
      <vt:lpstr>Occupational Safety and Health</vt:lpstr>
      <vt:lpstr>Why is OSH Important?</vt:lpstr>
      <vt:lpstr>Work related respiratory diseases</vt:lpstr>
      <vt:lpstr>PowerPoint Presentation</vt:lpstr>
      <vt:lpstr>What exactly is silica?</vt:lpstr>
      <vt:lpstr>Forms of silica</vt:lpstr>
      <vt:lpstr>Types of silica dust in air</vt:lpstr>
      <vt:lpstr>Types of silica dust in air</vt:lpstr>
      <vt:lpstr>Types of silica dust in air</vt:lpstr>
      <vt:lpstr>Types of silica dust in air</vt:lpstr>
      <vt:lpstr>Types of silica dust in air</vt:lpstr>
      <vt:lpstr>Silica </vt:lpstr>
      <vt:lpstr>Silica</vt:lpstr>
      <vt:lpstr>Silica</vt:lpstr>
      <vt:lpstr>Silica</vt:lpstr>
      <vt:lpstr>International Concern over Silica</vt:lpstr>
      <vt:lpstr>How do people get exposed?</vt:lpstr>
      <vt:lpstr>Industries where Exposures Occur</vt:lpstr>
      <vt:lpstr>Industries where Exposures Occur</vt:lpstr>
      <vt:lpstr>Industries where Exposures Occur</vt:lpstr>
      <vt:lpstr>Industries where Exposures Occur</vt:lpstr>
      <vt:lpstr>Industries where Exposures Occur</vt:lpstr>
      <vt:lpstr>Industries where Exposures Occur</vt:lpstr>
      <vt:lpstr>Some Tasks with Airborne Exposure</vt:lpstr>
      <vt:lpstr>Exposure routes for silica</vt:lpstr>
      <vt:lpstr>Visible-vs-Respirable Dust</vt:lpstr>
      <vt:lpstr>PowerPoint Presentation</vt:lpstr>
      <vt:lpstr>What happens to people if they get exposed?</vt:lpstr>
      <vt:lpstr>The big, small problem: small particles</vt:lpstr>
      <vt:lpstr>Diseases associated with Silica</vt:lpstr>
      <vt:lpstr>Diseases associated with Silica</vt:lpstr>
      <vt:lpstr>Diseases of Silica: Silicosis</vt:lpstr>
      <vt:lpstr>Diseases of Silica: Silicotuberculosis</vt:lpstr>
      <vt:lpstr>Diseases of Silica: Lung Cancer</vt:lpstr>
      <vt:lpstr>Diseases of Silica: COPD</vt:lpstr>
      <vt:lpstr>Smoking &amp; Silica</vt:lpstr>
      <vt:lpstr>Diseases of Silica: Non-Lung Diseases</vt:lpstr>
      <vt:lpstr>Review of health effects</vt:lpstr>
      <vt:lpstr>PowerPoint Presentation</vt:lpstr>
      <vt:lpstr>How do you know which employees are being exposed?</vt:lpstr>
      <vt:lpstr>Risk Assessment</vt:lpstr>
      <vt:lpstr>Workplace Exposure Limits</vt:lpstr>
      <vt:lpstr>Measurement of the concentration of silica</vt:lpstr>
      <vt:lpstr>Measuring exposure to silica</vt:lpstr>
      <vt:lpstr>Air sampling for silica</vt:lpstr>
      <vt:lpstr>Proper sampling for silica</vt:lpstr>
      <vt:lpstr>Sampling Procedures for Silica</vt:lpstr>
      <vt:lpstr>Recommendations</vt:lpstr>
      <vt:lpstr>How do I prevent people from being exposed?</vt:lpstr>
      <vt:lpstr>Hierarchy of Controls</vt:lpstr>
      <vt:lpstr>Elimination or Substitution</vt:lpstr>
      <vt:lpstr>Substitution: Tragedy of the Jeans</vt:lpstr>
      <vt:lpstr>Engineering Controls </vt:lpstr>
      <vt:lpstr>Engineering controls resources</vt:lpstr>
      <vt:lpstr>Engineering Controls: Wet Methods</vt:lpstr>
      <vt:lpstr> Engineering Controls: Wet methods </vt:lpstr>
      <vt:lpstr>Engineering Controls: Wet methods</vt:lpstr>
      <vt:lpstr>Engineering Controls: Dry Methods </vt:lpstr>
      <vt:lpstr>Example of Tool Selection during Concrete Drilling</vt:lpstr>
      <vt:lpstr>Engineering Controls: Isolate the Process</vt:lpstr>
      <vt:lpstr>Administrative Controls </vt:lpstr>
      <vt:lpstr>Education &amp; Training</vt:lpstr>
      <vt:lpstr>Personal Protective Equipment (PPE)</vt:lpstr>
      <vt:lpstr>Fit Testing of Respirators </vt:lpstr>
      <vt:lpstr>What can employees do?</vt:lpstr>
      <vt:lpstr>Control Banding</vt:lpstr>
      <vt:lpstr>Control Banding for Silica</vt:lpstr>
      <vt:lpstr>Take Home Messages</vt:lpstr>
      <vt:lpstr>Take Home Messages</vt:lpstr>
      <vt:lpstr>QUESTIONS/COMMENTS</vt:lpstr>
    </vt:vector>
  </TitlesOfParts>
  <Company>HP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Mary</dc:creator>
  <cp:lastModifiedBy>Sarah Jones</cp:lastModifiedBy>
  <cp:revision>194</cp:revision>
  <cp:lastPrinted>2017-11-02T14:02:13Z</cp:lastPrinted>
  <dcterms:created xsi:type="dcterms:W3CDTF">2014-09-16T21:17:00Z</dcterms:created>
  <dcterms:modified xsi:type="dcterms:W3CDTF">2024-01-24T10:16:33Z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0x01010089F0C3F1736AAA4D8E3360DC28F645C6</vt:lpwstr>
  </property>
</Properties>
</file>